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436" r:id="rId2"/>
    <p:sldId id="404" r:id="rId3"/>
    <p:sldId id="461" r:id="rId4"/>
    <p:sldId id="11586" r:id="rId5"/>
    <p:sldId id="11589" r:id="rId6"/>
    <p:sldId id="11588" r:id="rId7"/>
    <p:sldId id="11590" r:id="rId8"/>
    <p:sldId id="11591" r:id="rId9"/>
    <p:sldId id="11592" r:id="rId10"/>
    <p:sldId id="11593" r:id="rId11"/>
    <p:sldId id="11594" r:id="rId12"/>
    <p:sldId id="11595" r:id="rId13"/>
    <p:sldId id="11596" r:id="rId14"/>
    <p:sldId id="11602" r:id="rId15"/>
    <p:sldId id="11597" r:id="rId16"/>
    <p:sldId id="11607" r:id="rId17"/>
    <p:sldId id="11598" r:id="rId18"/>
    <p:sldId id="11600" r:id="rId19"/>
    <p:sldId id="11605" r:id="rId20"/>
    <p:sldId id="11606" r:id="rId21"/>
    <p:sldId id="11608" r:id="rId22"/>
    <p:sldId id="11610" r:id="rId23"/>
    <p:sldId id="11609" r:id="rId24"/>
    <p:sldId id="463" r:id="rId25"/>
    <p:sldId id="11611" r:id="rId26"/>
    <p:sldId id="459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425D"/>
    <a:srgbClr val="E49140"/>
    <a:srgbClr val="34A9B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E4FB3-FBEC-4440-A6AB-91DEAFC656AF}" v="2330" dt="2023-12-05T21:03:09.988"/>
    <p1510:client id="{65AA7903-6637-0344-B58E-D1D6221BA817}" v="478" dt="2023-12-05T20:12:45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6"/>
  </p:normalViewPr>
  <p:slideViewPr>
    <p:cSldViewPr snapToGrid="0">
      <p:cViewPr varScale="1">
        <p:scale>
          <a:sx n="128" d="100"/>
          <a:sy n="128" d="100"/>
        </p:scale>
        <p:origin x="176" y="21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42DB6BBA-35AC-4C23-AAF0-9ABB5E4986B6}" type="datetimeFigureOut">
              <a:rPr lang="zh-CN" altLang="en-US" smtClean="0"/>
              <a:pPr/>
              <a:t>2024/3/19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64D26F9E-6EDA-4219-86D3-A755607105A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pitchFamily="34" charset="-122"/>
        <a:ea typeface="思源黑体 CN Medium" panose="020B06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14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38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7523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658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263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003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92B679-AE23-4750-8FB0-6513430B89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1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8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97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56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2024/3/19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Medium" panose="020B0600000000000000" pitchFamily="34" charset="-122"/>
                <a:ea typeface="思源黑体 CN Medium" panose="020B0600000000000000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61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38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249C60-7208-4AC1-899A-88A4792C5A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366951" y="-490407"/>
            <a:ext cx="3108709" cy="24208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9F73BC3-9401-4923-BE1F-F0C70522A8B0}"/>
              </a:ext>
            </a:extLst>
          </p:cNvPr>
          <p:cNvSpPr/>
          <p:nvPr userDrawn="1"/>
        </p:nvSpPr>
        <p:spPr>
          <a:xfrm>
            <a:off x="1486538" y="408050"/>
            <a:ext cx="4315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思源宋体" panose="02020400000000000000" pitchFamily="18" charset="-122"/>
              </a:rPr>
              <a:t>Click to Insert Heading</a:t>
            </a:r>
            <a:endParaRPr lang="zh-CN" altLang="en-US" sz="2800">
              <a:latin typeface="思源黑体 CN Heavy" panose="020B0A00000000000000" pitchFamily="34" charset="-122"/>
              <a:ea typeface="思源黑体 CN Heavy" panose="020B0A00000000000000" pitchFamily="34" charset="-122"/>
              <a:sym typeface="思源宋体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75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9" r:id="rId6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pan dir="u"/>
      </p:transition>
    </mc:Choice>
    <mc:Fallback xmlns="">
      <p:transition spd="slow" advClick="0" advTm="0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gif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D5E65F5-1896-4E85-A7CA-71DEE0171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6140">
            <a:off x="6461348" y="-53309"/>
            <a:ext cx="8943701" cy="69646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EBA9565-5D20-453C-BFEA-0B6F72F3384D}"/>
              </a:ext>
            </a:extLst>
          </p:cNvPr>
          <p:cNvSpPr/>
          <p:nvPr/>
        </p:nvSpPr>
        <p:spPr>
          <a:xfrm>
            <a:off x="958469" y="2156196"/>
            <a:ext cx="6669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1219170">
              <a:defRPr/>
            </a:pPr>
            <a:r>
              <a:rPr lang="en-US" altLang="zh-CN" sz="2400" b="1" spc="400">
                <a:solidFill>
                  <a:srgbClr val="E491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字魂59号-创粗黑" panose="00000500000000000000" pitchFamily="2" charset="-122"/>
              </a:rPr>
              <a:t>STAT-204</a:t>
            </a:r>
            <a:endParaRPr lang="zh-CN" altLang="en-US" sz="2400" b="1" spc="400">
              <a:solidFill>
                <a:srgbClr val="E4914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AD3232-33F2-471B-9445-068CDAD21B50}"/>
              </a:ext>
            </a:extLst>
          </p:cNvPr>
          <p:cNvSpPr/>
          <p:nvPr/>
        </p:nvSpPr>
        <p:spPr>
          <a:xfrm>
            <a:off x="883055" y="2615618"/>
            <a:ext cx="66699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>
                <a:solidFill>
                  <a:srgbClr val="39425D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字魂59号-创粗黑" panose="00000500000000000000" pitchFamily="2" charset="-122"/>
              </a:rPr>
              <a:t>The</a:t>
            </a:r>
            <a:r>
              <a:rPr kumimoji="0" lang="en-US" altLang="zh-CN" sz="2800" b="0" i="0" u="none" strike="noStrike" kern="1200" cap="none" normalizeH="0" baseline="0" noProof="0">
                <a:ln>
                  <a:noFill/>
                </a:ln>
                <a:solidFill>
                  <a:srgbClr val="39425D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字魂59号-创粗黑" panose="00000500000000000000" pitchFamily="2" charset="-122"/>
              </a:rPr>
              <a:t> Road to Chicken Dinner: An</a:t>
            </a:r>
            <a:r>
              <a:rPr kumimoji="0" lang="en-US" altLang="zh-CN" sz="2800" b="0" i="0" u="none" strike="noStrike" kern="1200" cap="none" normalizeH="0" noProof="0">
                <a:ln>
                  <a:noFill/>
                </a:ln>
                <a:solidFill>
                  <a:srgbClr val="39425D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字魂59号-创粗黑" panose="00000500000000000000" pitchFamily="2" charset="-122"/>
              </a:rPr>
              <a:t> analysis of PUBG gameplay statistics</a:t>
            </a:r>
            <a:endParaRPr kumimoji="0" lang="zh-CN" altLang="en-US" sz="2800" b="0" i="0" u="none" strike="noStrike" kern="1200" cap="none" normalizeH="0" baseline="0" noProof="0">
              <a:ln>
                <a:noFill/>
              </a:ln>
              <a:solidFill>
                <a:srgbClr val="39425D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1959FC-D9BE-4821-A879-802E44C76717}"/>
              </a:ext>
            </a:extLst>
          </p:cNvPr>
          <p:cNvSpPr/>
          <p:nvPr/>
        </p:nvSpPr>
        <p:spPr>
          <a:xfrm>
            <a:off x="883055" y="4211517"/>
            <a:ext cx="5799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kayaKanadaka" panose="02010502080401010103" pitchFamily="2" charset="77"/>
                <a:cs typeface="AkayaKanadaka" panose="02010502080401010103" pitchFamily="2" charset="77"/>
                <a:sym typeface="字魂59号-创粗黑" panose="00000500000000000000" pitchFamily="2" charset="-122"/>
              </a:rPr>
              <a:t>- </a:t>
            </a:r>
            <a:r>
              <a:rPr lang="en-US" altLang="zh-CN" err="1">
                <a:solidFill>
                  <a:srgbClr val="000000">
                    <a:lumMod val="75000"/>
                    <a:lumOff val="25000"/>
                  </a:srgbClr>
                </a:solidFill>
                <a:latin typeface="AkayaKanadaka" panose="02010502080401010103" pitchFamily="2" charset="77"/>
                <a:cs typeface="AkayaKanadaka" panose="02010502080401010103" pitchFamily="2" charset="77"/>
                <a:sym typeface="字魂59号-创粗黑" panose="00000500000000000000" pitchFamily="2" charset="-122"/>
              </a:rPr>
              <a:t>Nistha</a:t>
            </a:r>
            <a:r>
              <a:rPr lang="en-US" altLang="zh-CN">
                <a:solidFill>
                  <a:srgbClr val="000000">
                    <a:lumMod val="75000"/>
                    <a:lumOff val="25000"/>
                  </a:srgbClr>
                </a:solidFill>
                <a:latin typeface="AkayaKanadaka" panose="02010502080401010103" pitchFamily="2" charset="77"/>
                <a:cs typeface="AkayaKanadaka" panose="02010502080401010103" pitchFamily="2" charset="77"/>
                <a:sym typeface="字魂59号-创粗黑" panose="00000500000000000000" pitchFamily="2" charset="-122"/>
              </a:rPr>
              <a:t> Kumar &amp; Utkarsh Gupta</a:t>
            </a:r>
            <a:endParaRPr kumimoji="0" lang="zh-CN" altLang="en-US" sz="1800" b="0" i="0" u="none" strike="noStrike" kern="1200" cap="none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kayaKanadaka" panose="02010502080401010103" pitchFamily="2" charset="77"/>
              <a:cs typeface="AkayaKanadaka" panose="02010502080401010103" pitchFamily="2" charset="77"/>
              <a:sym typeface="字魂59号-创粗黑" panose="00000500000000000000" pitchFamily="2" charset="-122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B54898C4-3DA5-45F7-9ECA-A077B9797A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406122"/>
              </p:ext>
            </p:extLst>
          </p:nvPr>
        </p:nvGraphicFramePr>
        <p:xfrm>
          <a:off x="232833" y="2785300"/>
          <a:ext cx="1511301" cy="292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887179" imgH="1719618" progId="CorelDraw.Graphic.18">
                  <p:embed/>
                </p:oleObj>
              </mc:Choice>
              <mc:Fallback>
                <p:oleObj name="CorelDRAW" r:id="rId4" imgW="887179" imgH="1719618" progId="CorelDraw.Graphic.18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B54898C4-3DA5-45F7-9ECA-A077B9797A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833" y="2785300"/>
                        <a:ext cx="1511301" cy="2927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93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组合 8">
            <a:extLst>
              <a:ext uri="{FF2B5EF4-FFF2-40B4-BE49-F238E27FC236}">
                <a16:creationId xmlns:a16="http://schemas.microsoft.com/office/drawing/2014/main" id="{E6230BD8-623F-7532-9DCD-160F8A893886}"/>
              </a:ext>
            </a:extLst>
          </p:cNvPr>
          <p:cNvGrpSpPr/>
          <p:nvPr/>
        </p:nvGrpSpPr>
        <p:grpSpPr>
          <a:xfrm>
            <a:off x="41349" y="2630404"/>
            <a:ext cx="1615559" cy="2249783"/>
            <a:chOff x="1361666" y="1331538"/>
            <a:chExt cx="1211669" cy="1687337"/>
          </a:xfrm>
        </p:grpSpPr>
        <p:grpSp>
          <p:nvGrpSpPr>
            <p:cNvPr id="13" name="组合 36">
              <a:extLst>
                <a:ext uri="{FF2B5EF4-FFF2-40B4-BE49-F238E27FC236}">
                  <a16:creationId xmlns:a16="http://schemas.microsoft.com/office/drawing/2014/main" id="{5519CBD8-E973-8F5A-19F0-7B9D74F1AE60}"/>
                </a:ext>
              </a:extLst>
            </p:cNvPr>
            <p:cNvGrpSpPr/>
            <p:nvPr/>
          </p:nvGrpSpPr>
          <p:grpSpPr>
            <a:xfrm>
              <a:off x="1361666" y="1331538"/>
              <a:ext cx="1211669" cy="1687337"/>
              <a:chOff x="910749" y="1735735"/>
              <a:chExt cx="1654293" cy="2303723"/>
            </a:xfrm>
          </p:grpSpPr>
          <p:grpSp>
            <p:nvGrpSpPr>
              <p:cNvPr id="15" name="组合 37">
                <a:extLst>
                  <a:ext uri="{FF2B5EF4-FFF2-40B4-BE49-F238E27FC236}">
                    <a16:creationId xmlns:a16="http://schemas.microsoft.com/office/drawing/2014/main" id="{77B50E0A-F23F-9C8B-60AD-BA78F95FB5B1}"/>
                  </a:ext>
                </a:extLst>
              </p:cNvPr>
              <p:cNvGrpSpPr/>
              <p:nvPr/>
            </p:nvGrpSpPr>
            <p:grpSpPr>
              <a:xfrm>
                <a:off x="910749" y="1735735"/>
                <a:ext cx="1654293" cy="2303723"/>
                <a:chOff x="910749" y="1735735"/>
                <a:chExt cx="1654293" cy="2303723"/>
              </a:xfrm>
            </p:grpSpPr>
            <p:sp>
              <p:nvSpPr>
                <p:cNvPr id="17" name="任意多边形 40">
                  <a:extLst>
                    <a:ext uri="{FF2B5EF4-FFF2-40B4-BE49-F238E27FC236}">
                      <a16:creationId xmlns:a16="http://schemas.microsoft.com/office/drawing/2014/main" id="{DDEDFC25-E9A3-9F5E-9235-486D22E5C03B}"/>
                    </a:ext>
                  </a:extLst>
                </p:cNvPr>
                <p:cNvSpPr/>
                <p:nvPr/>
              </p:nvSpPr>
              <p:spPr>
                <a:xfrm rot="5400000">
                  <a:off x="586034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8" name="任意多边形 41">
                  <a:extLst>
                    <a:ext uri="{FF2B5EF4-FFF2-40B4-BE49-F238E27FC236}">
                      <a16:creationId xmlns:a16="http://schemas.microsoft.com/office/drawing/2014/main" id="{21EE7909-7B31-BB11-3D0E-951B7820D2A9}"/>
                    </a:ext>
                  </a:extLst>
                </p:cNvPr>
                <p:cNvSpPr/>
                <p:nvPr/>
              </p:nvSpPr>
              <p:spPr>
                <a:xfrm rot="5400000">
                  <a:off x="586034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16" name="椭圆 38">
                <a:extLst>
                  <a:ext uri="{FF2B5EF4-FFF2-40B4-BE49-F238E27FC236}">
                    <a16:creationId xmlns:a16="http://schemas.microsoft.com/office/drawing/2014/main" id="{0012E6DC-C0EC-8546-EFC0-2610CB013BAC}"/>
                  </a:ext>
                </a:extLst>
              </p:cNvPr>
              <p:cNvSpPr/>
              <p:nvPr/>
            </p:nvSpPr>
            <p:spPr>
              <a:xfrm>
                <a:off x="1331433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4" name="文本框 32">
              <a:extLst>
                <a:ext uri="{FF2B5EF4-FFF2-40B4-BE49-F238E27FC236}">
                  <a16:creationId xmlns:a16="http://schemas.microsoft.com/office/drawing/2014/main" id="{78CF97E6-ADA1-F7EC-2322-F15F4E78A2B7}"/>
                </a:ext>
              </a:extLst>
            </p:cNvPr>
            <p:cNvSpPr txBox="1"/>
            <p:nvPr/>
          </p:nvSpPr>
          <p:spPr>
            <a:xfrm>
              <a:off x="1383346" y="2021318"/>
              <a:ext cx="1189987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Forward Selection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343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Multiple Linear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315E22-B48B-3C56-8344-8EB4328254EB}"/>
              </a:ext>
            </a:extLst>
          </p:cNvPr>
          <p:cNvGrpSpPr/>
          <p:nvPr/>
        </p:nvGrpSpPr>
        <p:grpSpPr>
          <a:xfrm>
            <a:off x="1928990" y="1893750"/>
            <a:ext cx="8975140" cy="1844259"/>
            <a:chOff x="1928990" y="1893750"/>
            <a:chExt cx="8975140" cy="184425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926F885-1772-464A-ED28-577FDD4A7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527"/>
            <a:stretch/>
          </p:blipFill>
          <p:spPr>
            <a:xfrm>
              <a:off x="1928990" y="1893750"/>
              <a:ext cx="8975140" cy="1844226"/>
            </a:xfrm>
            <a:prstGeom prst="rect">
              <a:avLst/>
            </a:prstGeom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70B58ACD-BE18-19E9-23A5-48984883FBE7}"/>
                </a:ext>
              </a:extLst>
            </p:cNvPr>
            <p:cNvSpPr/>
            <p:nvPr/>
          </p:nvSpPr>
          <p:spPr>
            <a:xfrm>
              <a:off x="8116169" y="2912179"/>
              <a:ext cx="1911928" cy="825830"/>
            </a:xfrm>
            <a:prstGeom prst="frame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3ABB00-FD3C-07D2-CAED-3A5C76B5539A}"/>
              </a:ext>
            </a:extLst>
          </p:cNvPr>
          <p:cNvGrpSpPr/>
          <p:nvPr/>
        </p:nvGrpSpPr>
        <p:grpSpPr>
          <a:xfrm>
            <a:off x="1928989" y="4490943"/>
            <a:ext cx="8968671" cy="1911173"/>
            <a:chOff x="1928989" y="4490943"/>
            <a:chExt cx="8968671" cy="1911173"/>
          </a:xfrm>
        </p:grpSpPr>
        <p:pic>
          <p:nvPicPr>
            <p:cNvPr id="12" name="Picture 1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DBA98C7-0F88-30D2-A11E-73DCA39C8A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579"/>
            <a:stretch/>
          </p:blipFill>
          <p:spPr>
            <a:xfrm>
              <a:off x="1928989" y="4490943"/>
              <a:ext cx="8968671" cy="1844226"/>
            </a:xfrm>
            <a:prstGeom prst="rect">
              <a:avLst/>
            </a:prstGeom>
          </p:spPr>
        </p:pic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794988C4-68C7-FFF0-9685-EDCE4B2C8817}"/>
                </a:ext>
              </a:extLst>
            </p:cNvPr>
            <p:cNvSpPr/>
            <p:nvPr/>
          </p:nvSpPr>
          <p:spPr>
            <a:xfrm>
              <a:off x="8129672" y="5576286"/>
              <a:ext cx="1911928" cy="825830"/>
            </a:xfrm>
            <a:prstGeom prst="frame">
              <a:avLst/>
            </a:prstGeom>
            <a:ln w="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ame 19">
              <a:extLst>
                <a:ext uri="{FF2B5EF4-FFF2-40B4-BE49-F238E27FC236}">
                  <a16:creationId xmlns:a16="http://schemas.microsoft.com/office/drawing/2014/main" id="{199C06E5-8FA4-47AD-CFFF-59BA2B0907E9}"/>
                </a:ext>
              </a:extLst>
            </p:cNvPr>
            <p:cNvSpPr/>
            <p:nvPr/>
          </p:nvSpPr>
          <p:spPr>
            <a:xfrm>
              <a:off x="1975288" y="5729468"/>
              <a:ext cx="2461958" cy="672647"/>
            </a:xfrm>
            <a:prstGeom prst="fram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8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343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Multiple Linear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4" name="组合 7">
            <a:extLst>
              <a:ext uri="{FF2B5EF4-FFF2-40B4-BE49-F238E27FC236}">
                <a16:creationId xmlns:a16="http://schemas.microsoft.com/office/drawing/2014/main" id="{B3126577-7BC3-F772-545C-08563B09CD38}"/>
              </a:ext>
            </a:extLst>
          </p:cNvPr>
          <p:cNvGrpSpPr/>
          <p:nvPr/>
        </p:nvGrpSpPr>
        <p:grpSpPr>
          <a:xfrm>
            <a:off x="42873" y="2630404"/>
            <a:ext cx="1615560" cy="2249783"/>
            <a:chOff x="3112268" y="1331538"/>
            <a:chExt cx="1211670" cy="1687337"/>
          </a:xfrm>
        </p:grpSpPr>
        <p:grpSp>
          <p:nvGrpSpPr>
            <p:cNvPr id="7" name="组合 42">
              <a:extLst>
                <a:ext uri="{FF2B5EF4-FFF2-40B4-BE49-F238E27FC236}">
                  <a16:creationId xmlns:a16="http://schemas.microsoft.com/office/drawing/2014/main" id="{8CCC55AF-9868-8FA1-17FC-61EC6FCC8025}"/>
                </a:ext>
              </a:extLst>
            </p:cNvPr>
            <p:cNvGrpSpPr/>
            <p:nvPr/>
          </p:nvGrpSpPr>
          <p:grpSpPr>
            <a:xfrm>
              <a:off x="3112269" y="1331538"/>
              <a:ext cx="1211669" cy="1687337"/>
              <a:chOff x="3075606" y="1735735"/>
              <a:chExt cx="1654294" cy="2303723"/>
            </a:xfrm>
          </p:grpSpPr>
          <p:grpSp>
            <p:nvGrpSpPr>
              <p:cNvPr id="10" name="组合 43">
                <a:extLst>
                  <a:ext uri="{FF2B5EF4-FFF2-40B4-BE49-F238E27FC236}">
                    <a16:creationId xmlns:a16="http://schemas.microsoft.com/office/drawing/2014/main" id="{188DFE7A-8B55-3A8D-A677-047561BE0841}"/>
                  </a:ext>
                </a:extLst>
              </p:cNvPr>
              <p:cNvGrpSpPr/>
              <p:nvPr/>
            </p:nvGrpSpPr>
            <p:grpSpPr>
              <a:xfrm>
                <a:off x="3075606" y="1735735"/>
                <a:ext cx="1654294" cy="2303723"/>
                <a:chOff x="3075606" y="1735735"/>
                <a:chExt cx="1654294" cy="2303723"/>
              </a:xfrm>
            </p:grpSpPr>
            <p:sp>
              <p:nvSpPr>
                <p:cNvPr id="23" name="任意多边形 45">
                  <a:extLst>
                    <a:ext uri="{FF2B5EF4-FFF2-40B4-BE49-F238E27FC236}">
                      <a16:creationId xmlns:a16="http://schemas.microsoft.com/office/drawing/2014/main" id="{165E2F71-8F07-C1A1-FBE6-388CA8CF6CF8}"/>
                    </a:ext>
                  </a:extLst>
                </p:cNvPr>
                <p:cNvSpPr/>
                <p:nvPr/>
              </p:nvSpPr>
              <p:spPr>
                <a:xfrm rot="5400000">
                  <a:off x="2750891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4" name="任意多边形 46">
                  <a:extLst>
                    <a:ext uri="{FF2B5EF4-FFF2-40B4-BE49-F238E27FC236}">
                      <a16:creationId xmlns:a16="http://schemas.microsoft.com/office/drawing/2014/main" id="{ADFA4345-4AC4-8856-D972-91470EBD6293}"/>
                    </a:ext>
                  </a:extLst>
                </p:cNvPr>
                <p:cNvSpPr/>
                <p:nvPr/>
              </p:nvSpPr>
              <p:spPr>
                <a:xfrm rot="5400000">
                  <a:off x="2750892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11" name="椭圆 44">
                <a:extLst>
                  <a:ext uri="{FF2B5EF4-FFF2-40B4-BE49-F238E27FC236}">
                    <a16:creationId xmlns:a16="http://schemas.microsoft.com/office/drawing/2014/main" id="{D0A23ADE-49B5-FB07-5B00-A57E20C2042A}"/>
                  </a:ext>
                </a:extLst>
              </p:cNvPr>
              <p:cNvSpPr/>
              <p:nvPr/>
            </p:nvSpPr>
            <p:spPr>
              <a:xfrm>
                <a:off x="3496290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9" name="文本框 32">
              <a:extLst>
                <a:ext uri="{FF2B5EF4-FFF2-40B4-BE49-F238E27FC236}">
                  <a16:creationId xmlns:a16="http://schemas.microsoft.com/office/drawing/2014/main" id="{ACBFFD6A-8C70-A37C-F5BB-8DEA0F827CD8}"/>
                </a:ext>
              </a:extLst>
            </p:cNvPr>
            <p:cNvSpPr txBox="1"/>
            <p:nvPr/>
          </p:nvSpPr>
          <p:spPr>
            <a:xfrm>
              <a:off x="3112268" y="2021318"/>
              <a:ext cx="1211670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Backward Elimination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6EDC6E6-1B7D-942D-A6D1-72BA06BB4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400" y="3238961"/>
            <a:ext cx="5194300" cy="6223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6A9EC54-359A-C410-4A04-887274A31CE2}"/>
              </a:ext>
            </a:extLst>
          </p:cNvPr>
          <p:cNvGrpSpPr/>
          <p:nvPr/>
        </p:nvGrpSpPr>
        <p:grpSpPr>
          <a:xfrm>
            <a:off x="7067424" y="0"/>
            <a:ext cx="5124576" cy="6858000"/>
            <a:chOff x="7067424" y="0"/>
            <a:chExt cx="5124576" cy="685800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8C81079-EF46-B65A-8194-2293D8326E88}"/>
                </a:ext>
              </a:extLst>
            </p:cNvPr>
            <p:cNvGrpSpPr/>
            <p:nvPr/>
          </p:nvGrpSpPr>
          <p:grpSpPr>
            <a:xfrm>
              <a:off x="7067424" y="0"/>
              <a:ext cx="5124576" cy="6858000"/>
              <a:chOff x="7067424" y="0"/>
              <a:chExt cx="5124576" cy="6858000"/>
            </a:xfrm>
          </p:grpSpPr>
          <p:pic>
            <p:nvPicPr>
              <p:cNvPr id="29" name="Picture 28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88E32395-7D7B-053A-89FD-787B24140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67424" y="0"/>
                <a:ext cx="5124576" cy="6858000"/>
              </a:xfrm>
              <a:prstGeom prst="rect">
                <a:avLst/>
              </a:prstGeom>
            </p:spPr>
          </p:pic>
          <p:sp>
            <p:nvSpPr>
              <p:cNvPr id="30" name="Frame 29">
                <a:extLst>
                  <a:ext uri="{FF2B5EF4-FFF2-40B4-BE49-F238E27FC236}">
                    <a16:creationId xmlns:a16="http://schemas.microsoft.com/office/drawing/2014/main" id="{A603B76F-7FD4-3C14-6E9D-7B212032BCB3}"/>
                  </a:ext>
                </a:extLst>
              </p:cNvPr>
              <p:cNvSpPr/>
              <p:nvPr/>
            </p:nvSpPr>
            <p:spPr>
              <a:xfrm>
                <a:off x="7078575" y="1148576"/>
                <a:ext cx="4627060" cy="200722"/>
              </a:xfrm>
              <a:prstGeom prst="fram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Frame 30">
                <a:extLst>
                  <a:ext uri="{FF2B5EF4-FFF2-40B4-BE49-F238E27FC236}">
                    <a16:creationId xmlns:a16="http://schemas.microsoft.com/office/drawing/2014/main" id="{B0395AF2-762B-5CD3-DD6D-814AC6F59208}"/>
                  </a:ext>
                </a:extLst>
              </p:cNvPr>
              <p:cNvSpPr/>
              <p:nvPr/>
            </p:nvSpPr>
            <p:spPr>
              <a:xfrm>
                <a:off x="7078575" y="2426101"/>
                <a:ext cx="4627060" cy="200722"/>
              </a:xfrm>
              <a:prstGeom prst="fram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rame 31">
                <a:extLst>
                  <a:ext uri="{FF2B5EF4-FFF2-40B4-BE49-F238E27FC236}">
                    <a16:creationId xmlns:a16="http://schemas.microsoft.com/office/drawing/2014/main" id="{2BD892E7-EABD-D5F1-123D-1A380ECDEB7E}"/>
                  </a:ext>
                </a:extLst>
              </p:cNvPr>
              <p:cNvSpPr/>
              <p:nvPr/>
            </p:nvSpPr>
            <p:spPr>
              <a:xfrm>
                <a:off x="7086012" y="4050455"/>
                <a:ext cx="4627060" cy="200722"/>
              </a:xfrm>
              <a:prstGeom prst="fram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rame 32">
                <a:extLst>
                  <a:ext uri="{FF2B5EF4-FFF2-40B4-BE49-F238E27FC236}">
                    <a16:creationId xmlns:a16="http://schemas.microsoft.com/office/drawing/2014/main" id="{0DF749DE-7E1D-0986-8DB3-DDC72C42A4CD}"/>
                  </a:ext>
                </a:extLst>
              </p:cNvPr>
              <p:cNvSpPr/>
              <p:nvPr/>
            </p:nvSpPr>
            <p:spPr>
              <a:xfrm>
                <a:off x="7082298" y="4526240"/>
                <a:ext cx="4627060" cy="200722"/>
              </a:xfrm>
              <a:prstGeom prst="fram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635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Frame 27">
              <a:extLst>
                <a:ext uri="{FF2B5EF4-FFF2-40B4-BE49-F238E27FC236}">
                  <a16:creationId xmlns:a16="http://schemas.microsoft.com/office/drawing/2014/main" id="{67DD02B7-1917-584C-2F2A-E99CE6339F3B}"/>
                </a:ext>
              </a:extLst>
            </p:cNvPr>
            <p:cNvSpPr/>
            <p:nvPr/>
          </p:nvSpPr>
          <p:spPr>
            <a:xfrm>
              <a:off x="7086013" y="6456556"/>
              <a:ext cx="4143266" cy="200722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46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343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Multiple Linear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4" name="组合 7">
            <a:extLst>
              <a:ext uri="{FF2B5EF4-FFF2-40B4-BE49-F238E27FC236}">
                <a16:creationId xmlns:a16="http://schemas.microsoft.com/office/drawing/2014/main" id="{B3126577-7BC3-F772-545C-08563B09CD38}"/>
              </a:ext>
            </a:extLst>
          </p:cNvPr>
          <p:cNvGrpSpPr/>
          <p:nvPr/>
        </p:nvGrpSpPr>
        <p:grpSpPr>
          <a:xfrm>
            <a:off x="42873" y="2630404"/>
            <a:ext cx="1615560" cy="2249783"/>
            <a:chOff x="3112268" y="1331538"/>
            <a:chExt cx="1211670" cy="1687337"/>
          </a:xfrm>
        </p:grpSpPr>
        <p:grpSp>
          <p:nvGrpSpPr>
            <p:cNvPr id="7" name="组合 42">
              <a:extLst>
                <a:ext uri="{FF2B5EF4-FFF2-40B4-BE49-F238E27FC236}">
                  <a16:creationId xmlns:a16="http://schemas.microsoft.com/office/drawing/2014/main" id="{8CCC55AF-9868-8FA1-17FC-61EC6FCC8025}"/>
                </a:ext>
              </a:extLst>
            </p:cNvPr>
            <p:cNvGrpSpPr/>
            <p:nvPr/>
          </p:nvGrpSpPr>
          <p:grpSpPr>
            <a:xfrm>
              <a:off x="3112269" y="1331538"/>
              <a:ext cx="1211669" cy="1687337"/>
              <a:chOff x="3075606" y="1735735"/>
              <a:chExt cx="1654294" cy="2303723"/>
            </a:xfrm>
          </p:grpSpPr>
          <p:grpSp>
            <p:nvGrpSpPr>
              <p:cNvPr id="10" name="组合 43">
                <a:extLst>
                  <a:ext uri="{FF2B5EF4-FFF2-40B4-BE49-F238E27FC236}">
                    <a16:creationId xmlns:a16="http://schemas.microsoft.com/office/drawing/2014/main" id="{188DFE7A-8B55-3A8D-A677-047561BE0841}"/>
                  </a:ext>
                </a:extLst>
              </p:cNvPr>
              <p:cNvGrpSpPr/>
              <p:nvPr/>
            </p:nvGrpSpPr>
            <p:grpSpPr>
              <a:xfrm>
                <a:off x="3075606" y="1735735"/>
                <a:ext cx="1654294" cy="2303723"/>
                <a:chOff x="3075606" y="1735735"/>
                <a:chExt cx="1654294" cy="2303723"/>
              </a:xfrm>
            </p:grpSpPr>
            <p:sp>
              <p:nvSpPr>
                <p:cNvPr id="23" name="任意多边形 45">
                  <a:extLst>
                    <a:ext uri="{FF2B5EF4-FFF2-40B4-BE49-F238E27FC236}">
                      <a16:creationId xmlns:a16="http://schemas.microsoft.com/office/drawing/2014/main" id="{165E2F71-8F07-C1A1-FBE6-388CA8CF6CF8}"/>
                    </a:ext>
                  </a:extLst>
                </p:cNvPr>
                <p:cNvSpPr/>
                <p:nvPr/>
              </p:nvSpPr>
              <p:spPr>
                <a:xfrm rot="5400000">
                  <a:off x="2750891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4" name="任意多边形 46">
                  <a:extLst>
                    <a:ext uri="{FF2B5EF4-FFF2-40B4-BE49-F238E27FC236}">
                      <a16:creationId xmlns:a16="http://schemas.microsoft.com/office/drawing/2014/main" id="{ADFA4345-4AC4-8856-D972-91470EBD6293}"/>
                    </a:ext>
                  </a:extLst>
                </p:cNvPr>
                <p:cNvSpPr/>
                <p:nvPr/>
              </p:nvSpPr>
              <p:spPr>
                <a:xfrm rot="5400000">
                  <a:off x="2750892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11" name="椭圆 44">
                <a:extLst>
                  <a:ext uri="{FF2B5EF4-FFF2-40B4-BE49-F238E27FC236}">
                    <a16:creationId xmlns:a16="http://schemas.microsoft.com/office/drawing/2014/main" id="{D0A23ADE-49B5-FB07-5B00-A57E20C2042A}"/>
                  </a:ext>
                </a:extLst>
              </p:cNvPr>
              <p:cNvSpPr/>
              <p:nvPr/>
            </p:nvSpPr>
            <p:spPr>
              <a:xfrm>
                <a:off x="3496290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9" name="文本框 32">
              <a:extLst>
                <a:ext uri="{FF2B5EF4-FFF2-40B4-BE49-F238E27FC236}">
                  <a16:creationId xmlns:a16="http://schemas.microsoft.com/office/drawing/2014/main" id="{ACBFFD6A-8C70-A37C-F5BB-8DEA0F827CD8}"/>
                </a:ext>
              </a:extLst>
            </p:cNvPr>
            <p:cNvSpPr txBox="1"/>
            <p:nvPr/>
          </p:nvSpPr>
          <p:spPr>
            <a:xfrm>
              <a:off x="3112268" y="2021318"/>
              <a:ext cx="1211670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Backward Elimination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C121E0-955A-C0F2-0383-2772B654ABBA}"/>
              </a:ext>
            </a:extLst>
          </p:cNvPr>
          <p:cNvSpPr txBox="1">
            <a:spLocks/>
          </p:cNvSpPr>
          <p:nvPr/>
        </p:nvSpPr>
        <p:spPr>
          <a:xfrm>
            <a:off x="1771048" y="2185231"/>
            <a:ext cx="5270502" cy="224978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150000"/>
              </a:lnSpc>
              <a:buNone/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Dropping predictors as follows: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/>
            </a:pPr>
            <a:r>
              <a:rPr lang="en-US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killPoints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 (Highly correlated with </a:t>
            </a:r>
            <a:r>
              <a:rPr lang="en-US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winPoints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)</a:t>
            </a:r>
          </a:p>
          <a:p>
            <a:pPr marL="342900" indent="-342900" defTabSz="914400">
              <a:lnSpc>
                <a:spcPct val="150000"/>
              </a:lnSpc>
              <a:buFont typeface="+mj-lt"/>
              <a:buAutoNum type="arabicPeriod"/>
            </a:pPr>
            <a:r>
              <a:rPr lang="en-US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headShotKills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, </a:t>
            </a:r>
            <a:r>
              <a:rPr lang="en-US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roadKills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, </a:t>
            </a:r>
            <a:r>
              <a:rPr lang="en-US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vehicleDestroys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 (Least significant predictors)</a:t>
            </a:r>
          </a:p>
          <a:p>
            <a:pPr marL="0" indent="0" defTabSz="914400">
              <a:lnSpc>
                <a:spcPct val="150000"/>
              </a:lnSpc>
              <a:buNone/>
            </a:pPr>
            <a:endParaRPr lang="en-US" sz="1600">
              <a:solidFill>
                <a:prstClr val="black">
                  <a:lumMod val="75000"/>
                  <a:lumOff val="25000"/>
                </a:prstClr>
              </a:solidFill>
              <a:ea typeface="思源黑体 CN Medium" panose="020B0600000000000000" pitchFamily="34" charset="-122"/>
            </a:endParaRPr>
          </a:p>
          <a:p>
            <a:pPr marL="0" indent="0" defTabSz="914400">
              <a:lnSpc>
                <a:spcPct val="150000"/>
              </a:lnSpc>
              <a:buNone/>
            </a:pP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p-value correction using </a:t>
            </a:r>
            <a:r>
              <a:rPr lang="en-US" sz="1600" err="1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Bonferonni</a:t>
            </a:r>
            <a:r>
              <a:rPr lang="en-US" sz="16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 adjustment</a:t>
            </a:r>
            <a:endParaRPr lang="en-US" sz="1200">
              <a:solidFill>
                <a:prstClr val="black">
                  <a:lumMod val="75000"/>
                  <a:lumOff val="25000"/>
                </a:prstClr>
              </a:solidFill>
              <a:ea typeface="思源黑体 CN Medium" panose="020B0600000000000000" pitchFamily="34" charset="-12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96F8F0-FFD8-B2E5-6E9D-4344B7E4A3C4}"/>
              </a:ext>
            </a:extLst>
          </p:cNvPr>
          <p:cNvGrpSpPr/>
          <p:nvPr/>
        </p:nvGrpSpPr>
        <p:grpSpPr>
          <a:xfrm>
            <a:off x="-94617" y="5198176"/>
            <a:ext cx="7350422" cy="1126159"/>
            <a:chOff x="1116227" y="4522572"/>
            <a:chExt cx="8732983" cy="1297460"/>
          </a:xfrm>
        </p:grpSpPr>
        <p:pic>
          <p:nvPicPr>
            <p:cNvPr id="6" name="Picture 5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1295AE49-421D-2048-F89F-EDBA506BC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8829" r="16555"/>
            <a:stretch/>
          </p:blipFill>
          <p:spPr>
            <a:xfrm>
              <a:off x="1116227" y="4522572"/>
              <a:ext cx="8732983" cy="1297460"/>
            </a:xfrm>
            <a:prstGeom prst="rect">
              <a:avLst/>
            </a:prstGeom>
          </p:spPr>
        </p:pic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D4D9BAC6-D2D6-D1C0-B4FB-2392F481D25D}"/>
                </a:ext>
              </a:extLst>
            </p:cNvPr>
            <p:cNvSpPr/>
            <p:nvPr/>
          </p:nvSpPr>
          <p:spPr>
            <a:xfrm>
              <a:off x="1228641" y="5029200"/>
              <a:ext cx="7804149" cy="333632"/>
            </a:xfrm>
            <a:prstGeom prst="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752266F1-F297-A6B9-BEB5-F22C08A0B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05" y="0"/>
            <a:ext cx="4936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8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343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Multiple Linear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13" name="组合 5">
            <a:extLst>
              <a:ext uri="{FF2B5EF4-FFF2-40B4-BE49-F238E27FC236}">
                <a16:creationId xmlns:a16="http://schemas.microsoft.com/office/drawing/2014/main" id="{E9A0D9B0-C957-3709-8568-C2757CD6A18F}"/>
              </a:ext>
            </a:extLst>
          </p:cNvPr>
          <p:cNvGrpSpPr/>
          <p:nvPr/>
        </p:nvGrpSpPr>
        <p:grpSpPr>
          <a:xfrm>
            <a:off x="42874" y="2636154"/>
            <a:ext cx="1615559" cy="2249783"/>
            <a:chOff x="6613481" y="1331538"/>
            <a:chExt cx="1211669" cy="1687337"/>
          </a:xfrm>
          <a:solidFill>
            <a:schemeClr val="accent2">
              <a:lumMod val="50000"/>
            </a:schemeClr>
          </a:solidFill>
        </p:grpSpPr>
        <p:grpSp>
          <p:nvGrpSpPr>
            <p:cNvPr id="16" name="组合 53">
              <a:extLst>
                <a:ext uri="{FF2B5EF4-FFF2-40B4-BE49-F238E27FC236}">
                  <a16:creationId xmlns:a16="http://schemas.microsoft.com/office/drawing/2014/main" id="{30376B95-2924-8451-B4A8-1C881E023A47}"/>
                </a:ext>
              </a:extLst>
            </p:cNvPr>
            <p:cNvGrpSpPr/>
            <p:nvPr/>
          </p:nvGrpSpPr>
          <p:grpSpPr>
            <a:xfrm>
              <a:off x="6613481" y="1331538"/>
              <a:ext cx="1211669" cy="1687337"/>
              <a:chOff x="7405322" y="1735735"/>
              <a:chExt cx="1654293" cy="2303723"/>
            </a:xfrm>
            <a:grpFill/>
          </p:grpSpPr>
          <p:sp>
            <p:nvSpPr>
              <p:cNvPr id="18" name="任意多边形 55">
                <a:extLst>
                  <a:ext uri="{FF2B5EF4-FFF2-40B4-BE49-F238E27FC236}">
                    <a16:creationId xmlns:a16="http://schemas.microsoft.com/office/drawing/2014/main" id="{1EA3F648-C771-8933-9780-876A3E9B0F8F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9" name="任意多边形 56">
                <a:extLst>
                  <a:ext uri="{FF2B5EF4-FFF2-40B4-BE49-F238E27FC236}">
                    <a16:creationId xmlns:a16="http://schemas.microsoft.com/office/drawing/2014/main" id="{9D670786-89BA-6EA4-D086-B9AE6C99EDBC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5" name="文本框 32">
              <a:extLst>
                <a:ext uri="{FF2B5EF4-FFF2-40B4-BE49-F238E27FC236}">
                  <a16:creationId xmlns:a16="http://schemas.microsoft.com/office/drawing/2014/main" id="{46340080-350F-BDFE-8F55-3581D0D5F0FA}"/>
                </a:ext>
              </a:extLst>
            </p:cNvPr>
            <p:cNvSpPr txBox="1"/>
            <p:nvPr/>
          </p:nvSpPr>
          <p:spPr>
            <a:xfrm>
              <a:off x="6714413" y="2021318"/>
              <a:ext cx="945037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Predict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25" name="Picture 24" descr="A graph of a graph with dots&#10;&#10;Description automatically generated with medium confidence">
            <a:extLst>
              <a:ext uri="{FF2B5EF4-FFF2-40B4-BE49-F238E27FC236}">
                <a16:creationId xmlns:a16="http://schemas.microsoft.com/office/drawing/2014/main" id="{1F01E99B-1770-99E0-D781-A1A344E90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/>
          <a:stretch/>
        </p:blipFill>
        <p:spPr>
          <a:xfrm>
            <a:off x="2339823" y="2045535"/>
            <a:ext cx="7772400" cy="4194735"/>
          </a:xfrm>
          <a:prstGeom prst="rect">
            <a:avLst/>
          </a:prstGeom>
          <a:ln>
            <a:noFill/>
          </a:ln>
        </p:spPr>
      </p:pic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4F983CE5-4416-D807-0F9D-999CC5046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245274"/>
              </p:ext>
            </p:extLst>
          </p:nvPr>
        </p:nvGraphicFramePr>
        <p:xfrm>
          <a:off x="4302857" y="6240270"/>
          <a:ext cx="35862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498">
                  <a:extLst>
                    <a:ext uri="{9D8B030D-6E8A-4147-A177-3AD203B41FA5}">
                      <a16:colId xmlns:a16="http://schemas.microsoft.com/office/drawing/2014/main" val="155974541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740044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Mean Square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0.0116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388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02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343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Multiple Linear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13" name="组合 5">
            <a:extLst>
              <a:ext uri="{FF2B5EF4-FFF2-40B4-BE49-F238E27FC236}">
                <a16:creationId xmlns:a16="http://schemas.microsoft.com/office/drawing/2014/main" id="{E9A0D9B0-C957-3709-8568-C2757CD6A18F}"/>
              </a:ext>
            </a:extLst>
          </p:cNvPr>
          <p:cNvGrpSpPr/>
          <p:nvPr/>
        </p:nvGrpSpPr>
        <p:grpSpPr>
          <a:xfrm>
            <a:off x="42874" y="2636154"/>
            <a:ext cx="1615559" cy="2249783"/>
            <a:chOff x="6613481" y="1331538"/>
            <a:chExt cx="1211669" cy="1687337"/>
          </a:xfrm>
          <a:solidFill>
            <a:schemeClr val="accent2">
              <a:lumMod val="50000"/>
            </a:schemeClr>
          </a:solidFill>
        </p:grpSpPr>
        <p:grpSp>
          <p:nvGrpSpPr>
            <p:cNvPr id="16" name="组合 53">
              <a:extLst>
                <a:ext uri="{FF2B5EF4-FFF2-40B4-BE49-F238E27FC236}">
                  <a16:creationId xmlns:a16="http://schemas.microsoft.com/office/drawing/2014/main" id="{30376B95-2924-8451-B4A8-1C881E023A47}"/>
                </a:ext>
              </a:extLst>
            </p:cNvPr>
            <p:cNvGrpSpPr/>
            <p:nvPr/>
          </p:nvGrpSpPr>
          <p:grpSpPr>
            <a:xfrm>
              <a:off x="6613481" y="1331538"/>
              <a:ext cx="1211669" cy="1687337"/>
              <a:chOff x="7405322" y="1735735"/>
              <a:chExt cx="1654293" cy="2303723"/>
            </a:xfrm>
            <a:grpFill/>
          </p:grpSpPr>
          <p:sp>
            <p:nvSpPr>
              <p:cNvPr id="18" name="任意多边形 55">
                <a:extLst>
                  <a:ext uri="{FF2B5EF4-FFF2-40B4-BE49-F238E27FC236}">
                    <a16:creationId xmlns:a16="http://schemas.microsoft.com/office/drawing/2014/main" id="{1EA3F648-C771-8933-9780-876A3E9B0F8F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9" name="任意多边形 56">
                <a:extLst>
                  <a:ext uri="{FF2B5EF4-FFF2-40B4-BE49-F238E27FC236}">
                    <a16:creationId xmlns:a16="http://schemas.microsoft.com/office/drawing/2014/main" id="{9D670786-89BA-6EA4-D086-B9AE6C99EDBC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5" name="文本框 32">
              <a:extLst>
                <a:ext uri="{FF2B5EF4-FFF2-40B4-BE49-F238E27FC236}">
                  <a16:creationId xmlns:a16="http://schemas.microsoft.com/office/drawing/2014/main" id="{46340080-350F-BDFE-8F55-3581D0D5F0FA}"/>
                </a:ext>
              </a:extLst>
            </p:cNvPr>
            <p:cNvSpPr txBox="1"/>
            <p:nvPr/>
          </p:nvSpPr>
          <p:spPr>
            <a:xfrm>
              <a:off x="6714413" y="2021318"/>
              <a:ext cx="945037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Predict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4F983CE5-4416-D807-0F9D-999CC5046201}"/>
              </a:ext>
            </a:extLst>
          </p:cNvPr>
          <p:cNvGraphicFramePr>
            <a:graphicFrameLocks noGrp="1"/>
          </p:cNvGraphicFramePr>
          <p:nvPr/>
        </p:nvGraphicFramePr>
        <p:xfrm>
          <a:off x="4302857" y="6240270"/>
          <a:ext cx="358628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498">
                  <a:extLst>
                    <a:ext uri="{9D8B030D-6E8A-4147-A177-3AD203B41FA5}">
                      <a16:colId xmlns:a16="http://schemas.microsoft.com/office/drawing/2014/main" val="1559745415"/>
                    </a:ext>
                  </a:extLst>
                </a:gridCol>
                <a:gridCol w="1366788">
                  <a:extLst>
                    <a:ext uri="{9D8B030D-6E8A-4147-A177-3AD203B41FA5}">
                      <a16:colId xmlns:a16="http://schemas.microsoft.com/office/drawing/2014/main" val="740044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Mean Square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0.0116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388864"/>
                  </a:ext>
                </a:extLst>
              </a:tr>
            </a:tbl>
          </a:graphicData>
        </a:graphic>
      </p:graphicFrame>
      <p:pic>
        <p:nvPicPr>
          <p:cNvPr id="2" name="Picture 1" descr="A collage of graphs&#10;&#10;Description automatically generated">
            <a:extLst>
              <a:ext uri="{FF2B5EF4-FFF2-40B4-BE49-F238E27FC236}">
                <a16:creationId xmlns:a16="http://schemas.microsoft.com/office/drawing/2014/main" id="{9127C539-596A-14EE-F8B3-93F0CE47F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83" y="2073389"/>
            <a:ext cx="6493434" cy="400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5069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Inference based on gameplay strategies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91FDF5A-30C0-8638-894D-5B327A4E5EEF}"/>
              </a:ext>
            </a:extLst>
          </p:cNvPr>
          <p:cNvSpPr txBox="1">
            <a:spLocks/>
          </p:cNvSpPr>
          <p:nvPr/>
        </p:nvSpPr>
        <p:spPr>
          <a:xfrm>
            <a:off x="1658433" y="1827754"/>
            <a:ext cx="10363678" cy="88867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Open Sans" panose="020F0502020204030204" pitchFamily="34" charset="0"/>
              </a:rPr>
              <a:t>Understand the impact of gameplay strategies (walking, swimming, riding a car) on the response variable.</a:t>
            </a:r>
            <a:endParaRPr lang="en-US" sz="1200">
              <a:solidFill>
                <a:prstClr val="black">
                  <a:lumMod val="75000"/>
                  <a:lumOff val="25000"/>
                </a:prstClr>
              </a:solidFill>
              <a:ea typeface="思源黑体 CN Medium" panose="020B0600000000000000" pitchFamily="34" charset="-122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428A068F-B8BD-6D8E-EDC9-17C5BBA6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54" y="3212896"/>
            <a:ext cx="2191265" cy="14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A screen shot of a computer&#10;&#10;Description automatically generated">
            <a:extLst>
              <a:ext uri="{FF2B5EF4-FFF2-40B4-BE49-F238E27FC236}">
                <a16:creationId xmlns:a16="http://schemas.microsoft.com/office/drawing/2014/main" id="{1E1D2791-CF1F-BF9D-2D36-71AC468D9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90" y="2915740"/>
            <a:ext cx="5185764" cy="380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FDB2466F-9767-3E9C-561F-6BC7C8EB12E6}"/>
              </a:ext>
            </a:extLst>
          </p:cNvPr>
          <p:cNvSpPr/>
          <p:nvPr/>
        </p:nvSpPr>
        <p:spPr>
          <a:xfrm>
            <a:off x="4247390" y="6065349"/>
            <a:ext cx="4866630" cy="275489"/>
          </a:xfrm>
          <a:prstGeom prst="fram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3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5069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Inference based on gameplay strategies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pic>
        <p:nvPicPr>
          <p:cNvPr id="4" name="Picture 19">
            <a:extLst>
              <a:ext uri="{FF2B5EF4-FFF2-40B4-BE49-F238E27FC236}">
                <a16:creationId xmlns:a16="http://schemas.microsoft.com/office/drawing/2014/main" id="{4D253713-0A12-DA8E-ABDE-70C72EB11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68" y="1915637"/>
            <a:ext cx="2151998" cy="14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708C74F-4F07-89A2-94FC-CDA56DCAE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534" y="1915637"/>
            <a:ext cx="2149218" cy="144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5488801-20F9-0C2B-E7FE-5BDE0345EE2E}"/>
              </a:ext>
            </a:extLst>
          </p:cNvPr>
          <p:cNvGrpSpPr/>
          <p:nvPr/>
        </p:nvGrpSpPr>
        <p:grpSpPr>
          <a:xfrm>
            <a:off x="299800" y="3413346"/>
            <a:ext cx="5308262" cy="3395375"/>
            <a:chOff x="299800" y="3413346"/>
            <a:chExt cx="5308262" cy="3395375"/>
          </a:xfrm>
        </p:grpSpPr>
        <p:pic>
          <p:nvPicPr>
            <p:cNvPr id="5" name="Picture 20" descr="A computer screen with white text&#10;&#10;Description automatically generated">
              <a:extLst>
                <a:ext uri="{FF2B5EF4-FFF2-40B4-BE49-F238E27FC236}">
                  <a16:creationId xmlns:a16="http://schemas.microsoft.com/office/drawing/2014/main" id="{3C189FAA-CD22-0891-C2C9-D23197D0C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800" y="3413346"/>
              <a:ext cx="5308262" cy="3395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ame 5">
              <a:extLst>
                <a:ext uri="{FF2B5EF4-FFF2-40B4-BE49-F238E27FC236}">
                  <a16:creationId xmlns:a16="http://schemas.microsoft.com/office/drawing/2014/main" id="{BB04B01E-2A27-CA4D-FFD7-89A2BED9E6CB}"/>
                </a:ext>
              </a:extLst>
            </p:cNvPr>
            <p:cNvSpPr/>
            <p:nvPr/>
          </p:nvSpPr>
          <p:spPr>
            <a:xfrm>
              <a:off x="299800" y="6246795"/>
              <a:ext cx="5156619" cy="243946"/>
            </a:xfrm>
            <a:prstGeom prst="frame">
              <a:avLst/>
            </a:prstGeom>
            <a:solidFill>
              <a:schemeClr val="accent1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85343FE-D744-BB39-A81C-5B8E0DC98513}"/>
              </a:ext>
            </a:extLst>
          </p:cNvPr>
          <p:cNvGrpSpPr/>
          <p:nvPr/>
        </p:nvGrpSpPr>
        <p:grpSpPr>
          <a:xfrm>
            <a:off x="6254087" y="3416297"/>
            <a:ext cx="5638113" cy="3392424"/>
            <a:chOff x="6254087" y="3416297"/>
            <a:chExt cx="5638113" cy="3392424"/>
          </a:xfrm>
        </p:grpSpPr>
        <p:pic>
          <p:nvPicPr>
            <p:cNvPr id="4099" name="Picture 3" descr="A computer screen with white text&#10;&#10;Description automatically generated">
              <a:extLst>
                <a:ext uri="{FF2B5EF4-FFF2-40B4-BE49-F238E27FC236}">
                  <a16:creationId xmlns:a16="http://schemas.microsoft.com/office/drawing/2014/main" id="{CFEBFD9B-15D2-2B3E-FBCC-31A35EFEB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4087" y="3416297"/>
              <a:ext cx="5638113" cy="3392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4A30C139-7315-1415-321A-2353D0066186}"/>
                </a:ext>
              </a:extLst>
            </p:cNvPr>
            <p:cNvSpPr/>
            <p:nvPr/>
          </p:nvSpPr>
          <p:spPr>
            <a:xfrm>
              <a:off x="6333423" y="6246795"/>
              <a:ext cx="5242209" cy="243945"/>
            </a:xfrm>
            <a:prstGeom prst="frame">
              <a:avLst/>
            </a:prstGeom>
            <a:solidFill>
              <a:schemeClr val="accent1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69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5065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Inference based on team play attributes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B9E6D9EE-0DBC-9C1F-466D-4BF16879E8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3305" r="1778" b="4693"/>
          <a:stretch/>
        </p:blipFill>
        <p:spPr>
          <a:xfrm>
            <a:off x="0" y="1940609"/>
            <a:ext cx="6053147" cy="357200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AD7A0DC-0AED-4B35-D3A9-3E759EC78FFF}"/>
              </a:ext>
            </a:extLst>
          </p:cNvPr>
          <p:cNvGrpSpPr/>
          <p:nvPr/>
        </p:nvGrpSpPr>
        <p:grpSpPr>
          <a:xfrm>
            <a:off x="6310796" y="1940609"/>
            <a:ext cx="5317097" cy="4339856"/>
            <a:chOff x="6310796" y="1940609"/>
            <a:chExt cx="5317097" cy="4339856"/>
          </a:xfrm>
        </p:grpSpPr>
        <p:pic>
          <p:nvPicPr>
            <p:cNvPr id="9" name="Picture 8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1D689597-179E-6428-455D-E15E3040F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425"/>
            <a:stretch/>
          </p:blipFill>
          <p:spPr>
            <a:xfrm>
              <a:off x="6310796" y="1940609"/>
              <a:ext cx="5317097" cy="4339856"/>
            </a:xfrm>
            <a:prstGeom prst="rect">
              <a:avLst/>
            </a:prstGeom>
          </p:spPr>
        </p:pic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C5846008-C7C3-DE86-56C3-8DDFDCDC7B9E}"/>
                </a:ext>
              </a:extLst>
            </p:cNvPr>
            <p:cNvSpPr/>
            <p:nvPr/>
          </p:nvSpPr>
          <p:spPr>
            <a:xfrm>
              <a:off x="6326422" y="5746282"/>
              <a:ext cx="4316593" cy="176196"/>
            </a:xfrm>
            <a:prstGeom prst="frame">
              <a:avLst/>
            </a:prstGeom>
            <a:solidFill>
              <a:schemeClr val="accent1"/>
            </a:solidFill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>
              <a:extLst>
                <a:ext uri="{FF2B5EF4-FFF2-40B4-BE49-F238E27FC236}">
                  <a16:creationId xmlns:a16="http://schemas.microsoft.com/office/drawing/2014/main" id="{5231207D-17FE-9E1B-9673-6C2B6BF9F51A}"/>
                </a:ext>
              </a:extLst>
            </p:cNvPr>
            <p:cNvSpPr/>
            <p:nvPr/>
          </p:nvSpPr>
          <p:spPr>
            <a:xfrm>
              <a:off x="6326422" y="4716235"/>
              <a:ext cx="4615114" cy="176196"/>
            </a:xfrm>
            <a:prstGeom prst="fram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63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54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组合 8">
            <a:extLst>
              <a:ext uri="{FF2B5EF4-FFF2-40B4-BE49-F238E27FC236}">
                <a16:creationId xmlns:a16="http://schemas.microsoft.com/office/drawing/2014/main" id="{E6230BD8-623F-7532-9DCD-160F8A893886}"/>
              </a:ext>
            </a:extLst>
          </p:cNvPr>
          <p:cNvGrpSpPr/>
          <p:nvPr/>
        </p:nvGrpSpPr>
        <p:grpSpPr>
          <a:xfrm>
            <a:off x="2953507" y="2304108"/>
            <a:ext cx="1615560" cy="2249784"/>
            <a:chOff x="1361666" y="1331538"/>
            <a:chExt cx="1211670" cy="1687338"/>
          </a:xfrm>
        </p:grpSpPr>
        <p:grpSp>
          <p:nvGrpSpPr>
            <p:cNvPr id="13" name="组合 36">
              <a:extLst>
                <a:ext uri="{FF2B5EF4-FFF2-40B4-BE49-F238E27FC236}">
                  <a16:creationId xmlns:a16="http://schemas.microsoft.com/office/drawing/2014/main" id="{5519CBD8-E973-8F5A-19F0-7B9D74F1AE60}"/>
                </a:ext>
              </a:extLst>
            </p:cNvPr>
            <p:cNvGrpSpPr/>
            <p:nvPr/>
          </p:nvGrpSpPr>
          <p:grpSpPr>
            <a:xfrm>
              <a:off x="1361666" y="1331538"/>
              <a:ext cx="1211670" cy="1687338"/>
              <a:chOff x="910749" y="1735734"/>
              <a:chExt cx="1654294" cy="2303724"/>
            </a:xfrm>
          </p:grpSpPr>
          <p:grpSp>
            <p:nvGrpSpPr>
              <p:cNvPr id="15" name="组合 37">
                <a:extLst>
                  <a:ext uri="{FF2B5EF4-FFF2-40B4-BE49-F238E27FC236}">
                    <a16:creationId xmlns:a16="http://schemas.microsoft.com/office/drawing/2014/main" id="{77B50E0A-F23F-9C8B-60AD-BA78F95FB5B1}"/>
                  </a:ext>
                </a:extLst>
              </p:cNvPr>
              <p:cNvGrpSpPr/>
              <p:nvPr/>
            </p:nvGrpSpPr>
            <p:grpSpPr>
              <a:xfrm>
                <a:off x="910749" y="1735734"/>
                <a:ext cx="1654294" cy="2303724"/>
                <a:chOff x="910749" y="1735734"/>
                <a:chExt cx="1654294" cy="2303724"/>
              </a:xfrm>
            </p:grpSpPr>
            <p:sp>
              <p:nvSpPr>
                <p:cNvPr id="17" name="任意多边形 40">
                  <a:extLst>
                    <a:ext uri="{FF2B5EF4-FFF2-40B4-BE49-F238E27FC236}">
                      <a16:creationId xmlns:a16="http://schemas.microsoft.com/office/drawing/2014/main" id="{DDEDFC25-E9A3-9F5E-9235-486D22E5C03B}"/>
                    </a:ext>
                  </a:extLst>
                </p:cNvPr>
                <p:cNvSpPr/>
                <p:nvPr/>
              </p:nvSpPr>
              <p:spPr>
                <a:xfrm rot="5400000">
                  <a:off x="586034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8" name="任意多边形 41">
                  <a:extLst>
                    <a:ext uri="{FF2B5EF4-FFF2-40B4-BE49-F238E27FC236}">
                      <a16:creationId xmlns:a16="http://schemas.microsoft.com/office/drawing/2014/main" id="{21EE7909-7B31-BB11-3D0E-951B7820D2A9}"/>
                    </a:ext>
                  </a:extLst>
                </p:cNvPr>
                <p:cNvSpPr/>
                <p:nvPr/>
              </p:nvSpPr>
              <p:spPr>
                <a:xfrm rot="5400000">
                  <a:off x="586035" y="2060449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16" name="椭圆 38">
                <a:extLst>
                  <a:ext uri="{FF2B5EF4-FFF2-40B4-BE49-F238E27FC236}">
                    <a16:creationId xmlns:a16="http://schemas.microsoft.com/office/drawing/2014/main" id="{0012E6DC-C0EC-8546-EFC0-2610CB013BAC}"/>
                  </a:ext>
                </a:extLst>
              </p:cNvPr>
              <p:cNvSpPr/>
              <p:nvPr/>
            </p:nvSpPr>
            <p:spPr>
              <a:xfrm>
                <a:off x="1331433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4" name="文本框 32">
              <a:extLst>
                <a:ext uri="{FF2B5EF4-FFF2-40B4-BE49-F238E27FC236}">
                  <a16:creationId xmlns:a16="http://schemas.microsoft.com/office/drawing/2014/main" id="{78CF97E6-ADA1-F7EC-2322-F15F4E78A2B7}"/>
                </a:ext>
              </a:extLst>
            </p:cNvPr>
            <p:cNvSpPr txBox="1"/>
            <p:nvPr/>
          </p:nvSpPr>
          <p:spPr>
            <a:xfrm>
              <a:off x="1383349" y="2003188"/>
              <a:ext cx="1189987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Built a Test Set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9" name="组合 7">
            <a:extLst>
              <a:ext uri="{FF2B5EF4-FFF2-40B4-BE49-F238E27FC236}">
                <a16:creationId xmlns:a16="http://schemas.microsoft.com/office/drawing/2014/main" id="{397E707A-4BC0-060E-5606-A28A033F6903}"/>
              </a:ext>
            </a:extLst>
          </p:cNvPr>
          <p:cNvGrpSpPr/>
          <p:nvPr/>
        </p:nvGrpSpPr>
        <p:grpSpPr>
          <a:xfrm>
            <a:off x="5351652" y="2304108"/>
            <a:ext cx="1615560" cy="2249783"/>
            <a:chOff x="3112268" y="1331538"/>
            <a:chExt cx="1211670" cy="1687337"/>
          </a:xfrm>
        </p:grpSpPr>
        <p:grpSp>
          <p:nvGrpSpPr>
            <p:cNvPr id="20" name="组合 42">
              <a:extLst>
                <a:ext uri="{FF2B5EF4-FFF2-40B4-BE49-F238E27FC236}">
                  <a16:creationId xmlns:a16="http://schemas.microsoft.com/office/drawing/2014/main" id="{6328DFAA-B850-B0B1-A9A8-2FF4EC96365E}"/>
                </a:ext>
              </a:extLst>
            </p:cNvPr>
            <p:cNvGrpSpPr/>
            <p:nvPr/>
          </p:nvGrpSpPr>
          <p:grpSpPr>
            <a:xfrm>
              <a:off x="3112269" y="1331538"/>
              <a:ext cx="1211669" cy="1687337"/>
              <a:chOff x="3075606" y="1735735"/>
              <a:chExt cx="1654294" cy="2303723"/>
            </a:xfrm>
          </p:grpSpPr>
          <p:grpSp>
            <p:nvGrpSpPr>
              <p:cNvPr id="22" name="组合 43">
                <a:extLst>
                  <a:ext uri="{FF2B5EF4-FFF2-40B4-BE49-F238E27FC236}">
                    <a16:creationId xmlns:a16="http://schemas.microsoft.com/office/drawing/2014/main" id="{9216CDC7-8FDA-FC76-6CE8-4A6BFB32A4E4}"/>
                  </a:ext>
                </a:extLst>
              </p:cNvPr>
              <p:cNvGrpSpPr/>
              <p:nvPr/>
            </p:nvGrpSpPr>
            <p:grpSpPr>
              <a:xfrm>
                <a:off x="3075606" y="1735735"/>
                <a:ext cx="1654294" cy="2303723"/>
                <a:chOff x="3075606" y="1735735"/>
                <a:chExt cx="1654294" cy="2303723"/>
              </a:xfrm>
            </p:grpSpPr>
            <p:sp>
              <p:nvSpPr>
                <p:cNvPr id="24" name="任意多边形 45">
                  <a:extLst>
                    <a:ext uri="{FF2B5EF4-FFF2-40B4-BE49-F238E27FC236}">
                      <a16:creationId xmlns:a16="http://schemas.microsoft.com/office/drawing/2014/main" id="{039094CD-7F64-D4B6-ABB5-38A60447FB44}"/>
                    </a:ext>
                  </a:extLst>
                </p:cNvPr>
                <p:cNvSpPr/>
                <p:nvPr/>
              </p:nvSpPr>
              <p:spPr>
                <a:xfrm rot="5400000">
                  <a:off x="2750891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5" name="任意多边形 46">
                  <a:extLst>
                    <a:ext uri="{FF2B5EF4-FFF2-40B4-BE49-F238E27FC236}">
                      <a16:creationId xmlns:a16="http://schemas.microsoft.com/office/drawing/2014/main" id="{6DD371AA-7151-03AE-F58C-C25E3CAF3489}"/>
                    </a:ext>
                  </a:extLst>
                </p:cNvPr>
                <p:cNvSpPr/>
                <p:nvPr/>
              </p:nvSpPr>
              <p:spPr>
                <a:xfrm rot="5400000">
                  <a:off x="2750892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23" name="椭圆 44">
                <a:extLst>
                  <a:ext uri="{FF2B5EF4-FFF2-40B4-BE49-F238E27FC236}">
                    <a16:creationId xmlns:a16="http://schemas.microsoft.com/office/drawing/2014/main" id="{7D917516-3692-26A2-8BBC-4A4C70345663}"/>
                  </a:ext>
                </a:extLst>
              </p:cNvPr>
              <p:cNvSpPr/>
              <p:nvPr/>
            </p:nvSpPr>
            <p:spPr>
              <a:xfrm>
                <a:off x="3496290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21" name="文本框 32">
              <a:extLst>
                <a:ext uri="{FF2B5EF4-FFF2-40B4-BE49-F238E27FC236}">
                  <a16:creationId xmlns:a16="http://schemas.microsoft.com/office/drawing/2014/main" id="{8BD8634C-504A-DD44-17BB-FC8A28A4D921}"/>
                </a:ext>
              </a:extLst>
            </p:cNvPr>
            <p:cNvSpPr txBox="1"/>
            <p:nvPr/>
          </p:nvSpPr>
          <p:spPr>
            <a:xfrm>
              <a:off x="3112268" y="2021318"/>
              <a:ext cx="1211670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Model fitting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3" name="组合 5">
            <a:extLst>
              <a:ext uri="{FF2B5EF4-FFF2-40B4-BE49-F238E27FC236}">
                <a16:creationId xmlns:a16="http://schemas.microsoft.com/office/drawing/2014/main" id="{EE6C6977-4CCA-CC74-8FF5-5901ECB0B74F}"/>
              </a:ext>
            </a:extLst>
          </p:cNvPr>
          <p:cNvGrpSpPr/>
          <p:nvPr/>
        </p:nvGrpSpPr>
        <p:grpSpPr>
          <a:xfrm>
            <a:off x="7749798" y="2304108"/>
            <a:ext cx="1615559" cy="2249783"/>
            <a:chOff x="6613481" y="1331538"/>
            <a:chExt cx="1211669" cy="1687337"/>
          </a:xfrm>
          <a:solidFill>
            <a:schemeClr val="accent2">
              <a:lumMod val="50000"/>
            </a:schemeClr>
          </a:solidFill>
        </p:grpSpPr>
        <p:grpSp>
          <p:nvGrpSpPr>
            <p:cNvPr id="36" name="组合 53">
              <a:extLst>
                <a:ext uri="{FF2B5EF4-FFF2-40B4-BE49-F238E27FC236}">
                  <a16:creationId xmlns:a16="http://schemas.microsoft.com/office/drawing/2014/main" id="{BFFBFA73-48E4-F41A-DE2E-621605506CEC}"/>
                </a:ext>
              </a:extLst>
            </p:cNvPr>
            <p:cNvGrpSpPr/>
            <p:nvPr/>
          </p:nvGrpSpPr>
          <p:grpSpPr>
            <a:xfrm>
              <a:off x="6613481" y="1331538"/>
              <a:ext cx="1211669" cy="1687337"/>
              <a:chOff x="7405322" y="1735735"/>
              <a:chExt cx="1654293" cy="2303723"/>
            </a:xfrm>
            <a:grpFill/>
          </p:grpSpPr>
          <p:sp>
            <p:nvSpPr>
              <p:cNvPr id="38" name="任意多边形 55">
                <a:extLst>
                  <a:ext uri="{FF2B5EF4-FFF2-40B4-BE49-F238E27FC236}">
                    <a16:creationId xmlns:a16="http://schemas.microsoft.com/office/drawing/2014/main" id="{E2580449-645F-044A-90C4-884331817C1F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" name="任意多边形 56">
                <a:extLst>
                  <a:ext uri="{FF2B5EF4-FFF2-40B4-BE49-F238E27FC236}">
                    <a16:creationId xmlns:a16="http://schemas.microsoft.com/office/drawing/2014/main" id="{6FE3CBB7-E4BA-2227-2907-13C67D658EB4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35" name="文本框 32">
              <a:extLst>
                <a:ext uri="{FF2B5EF4-FFF2-40B4-BE49-F238E27FC236}">
                  <a16:creationId xmlns:a16="http://schemas.microsoft.com/office/drawing/2014/main" id="{71F7ADB4-5B40-237B-87BD-E498ADCF43E4}"/>
                </a:ext>
              </a:extLst>
            </p:cNvPr>
            <p:cNvSpPr txBox="1"/>
            <p:nvPr/>
          </p:nvSpPr>
          <p:spPr>
            <a:xfrm>
              <a:off x="6714413" y="2021318"/>
              <a:ext cx="945037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Predict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253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Logistic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23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253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Logistic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组合 8">
            <a:extLst>
              <a:ext uri="{FF2B5EF4-FFF2-40B4-BE49-F238E27FC236}">
                <a16:creationId xmlns:a16="http://schemas.microsoft.com/office/drawing/2014/main" id="{3AEB1F68-1206-E676-E8DE-CA91B648A9BF}"/>
              </a:ext>
            </a:extLst>
          </p:cNvPr>
          <p:cNvGrpSpPr/>
          <p:nvPr/>
        </p:nvGrpSpPr>
        <p:grpSpPr>
          <a:xfrm>
            <a:off x="38856" y="2516383"/>
            <a:ext cx="1615560" cy="2380401"/>
            <a:chOff x="1361666" y="1331538"/>
            <a:chExt cx="1211670" cy="1785300"/>
          </a:xfrm>
        </p:grpSpPr>
        <p:grpSp>
          <p:nvGrpSpPr>
            <p:cNvPr id="4" name="组合 36">
              <a:extLst>
                <a:ext uri="{FF2B5EF4-FFF2-40B4-BE49-F238E27FC236}">
                  <a16:creationId xmlns:a16="http://schemas.microsoft.com/office/drawing/2014/main" id="{F104DD7A-49FF-5439-4102-68257C0C022C}"/>
                </a:ext>
              </a:extLst>
            </p:cNvPr>
            <p:cNvGrpSpPr/>
            <p:nvPr/>
          </p:nvGrpSpPr>
          <p:grpSpPr>
            <a:xfrm>
              <a:off x="1361666" y="1331538"/>
              <a:ext cx="1211670" cy="1785300"/>
              <a:chOff x="910749" y="1735735"/>
              <a:chExt cx="1654294" cy="2437478"/>
            </a:xfrm>
          </p:grpSpPr>
          <p:grpSp>
            <p:nvGrpSpPr>
              <p:cNvPr id="6" name="组合 37">
                <a:extLst>
                  <a:ext uri="{FF2B5EF4-FFF2-40B4-BE49-F238E27FC236}">
                    <a16:creationId xmlns:a16="http://schemas.microsoft.com/office/drawing/2014/main" id="{6C6B707C-5D4E-0710-7DF6-CA7E16DFCB91}"/>
                  </a:ext>
                </a:extLst>
              </p:cNvPr>
              <p:cNvGrpSpPr/>
              <p:nvPr/>
            </p:nvGrpSpPr>
            <p:grpSpPr>
              <a:xfrm>
                <a:off x="910749" y="1735735"/>
                <a:ext cx="1654294" cy="2437478"/>
                <a:chOff x="910749" y="1735735"/>
                <a:chExt cx="1654294" cy="2437478"/>
              </a:xfrm>
            </p:grpSpPr>
            <p:sp>
              <p:nvSpPr>
                <p:cNvPr id="9" name="任意多边形 40">
                  <a:extLst>
                    <a:ext uri="{FF2B5EF4-FFF2-40B4-BE49-F238E27FC236}">
                      <a16:creationId xmlns:a16="http://schemas.microsoft.com/office/drawing/2014/main" id="{DBA0A4B5-68A7-A97D-185B-C6E6D128EF18}"/>
                    </a:ext>
                  </a:extLst>
                </p:cNvPr>
                <p:cNvSpPr/>
                <p:nvPr/>
              </p:nvSpPr>
              <p:spPr>
                <a:xfrm rot="5400000">
                  <a:off x="586034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0" name="任意多边形 41">
                  <a:extLst>
                    <a:ext uri="{FF2B5EF4-FFF2-40B4-BE49-F238E27FC236}">
                      <a16:creationId xmlns:a16="http://schemas.microsoft.com/office/drawing/2014/main" id="{38745C48-C8C6-3606-0023-84BD5D636CFA}"/>
                    </a:ext>
                  </a:extLst>
                </p:cNvPr>
                <p:cNvSpPr/>
                <p:nvPr/>
              </p:nvSpPr>
              <p:spPr>
                <a:xfrm rot="5400000">
                  <a:off x="586035" y="2194205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7" name="椭圆 38">
                <a:extLst>
                  <a:ext uri="{FF2B5EF4-FFF2-40B4-BE49-F238E27FC236}">
                    <a16:creationId xmlns:a16="http://schemas.microsoft.com/office/drawing/2014/main" id="{2D86B5AD-556A-6AB4-002C-9653687FAAA6}"/>
                  </a:ext>
                </a:extLst>
              </p:cNvPr>
              <p:cNvSpPr/>
              <p:nvPr/>
            </p:nvSpPr>
            <p:spPr>
              <a:xfrm>
                <a:off x="1331433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" name="文本框 32">
              <a:extLst>
                <a:ext uri="{FF2B5EF4-FFF2-40B4-BE49-F238E27FC236}">
                  <a16:creationId xmlns:a16="http://schemas.microsoft.com/office/drawing/2014/main" id="{66B31B04-10E5-651C-44AE-A4697766BFA6}"/>
                </a:ext>
              </a:extLst>
            </p:cNvPr>
            <p:cNvSpPr txBox="1"/>
            <p:nvPr/>
          </p:nvSpPr>
          <p:spPr>
            <a:xfrm>
              <a:off x="1383349" y="2003188"/>
              <a:ext cx="1189987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Built a Test Set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52935F8-1BE3-0169-36D8-7E60CFEF7BD1}"/>
              </a:ext>
            </a:extLst>
          </p:cNvPr>
          <p:cNvSpPr txBox="1">
            <a:spLocks/>
          </p:cNvSpPr>
          <p:nvPr/>
        </p:nvSpPr>
        <p:spPr>
          <a:xfrm>
            <a:off x="1654415" y="2412249"/>
            <a:ext cx="9346960" cy="2249785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Created a test set such that every category has almost gotten 100 samples in it.</a:t>
            </a:r>
          </a:p>
          <a:p>
            <a:pPr defTabSz="914400">
              <a:lnSpc>
                <a:spcPct val="150000"/>
              </a:lnSpc>
            </a:pPr>
            <a:r>
              <a:rPr lang="en-US" sz="1400">
                <a:solidFill>
                  <a:prstClr val="black">
                    <a:lumMod val="75000"/>
                    <a:lumOff val="25000"/>
                  </a:prstClr>
                </a:solidFill>
                <a:ea typeface="思源黑体 CN Medium" panose="020B0600000000000000" pitchFamily="34" charset="-122"/>
              </a:rPr>
              <a:t>We took out only one player per match so that the following distribution of the data is extracted:</a:t>
            </a:r>
          </a:p>
        </p:txBody>
      </p:sp>
      <p:graphicFrame>
        <p:nvGraphicFramePr>
          <p:cNvPr id="12" name="Table 13">
            <a:extLst>
              <a:ext uri="{FF2B5EF4-FFF2-40B4-BE49-F238E27FC236}">
                <a16:creationId xmlns:a16="http://schemas.microsoft.com/office/drawing/2014/main" id="{63D67564-84FB-7489-24AD-658EC6CD2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224409"/>
              </p:ext>
            </p:extLst>
          </p:nvPr>
        </p:nvGraphicFramePr>
        <p:xfrm>
          <a:off x="3483165" y="3429000"/>
          <a:ext cx="522567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422">
                  <a:extLst>
                    <a:ext uri="{9D8B030D-6E8A-4147-A177-3AD203B41FA5}">
                      <a16:colId xmlns:a16="http://schemas.microsoft.com/office/drawing/2014/main" val="1613539325"/>
                    </a:ext>
                  </a:extLst>
                </a:gridCol>
                <a:gridCol w="3631248">
                  <a:extLst>
                    <a:ext uri="{9D8B030D-6E8A-4147-A177-3AD203B41FA5}">
                      <a16:colId xmlns:a16="http://schemas.microsoft.com/office/drawing/2014/main" val="1300033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Match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Number of Test Observations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329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squad-</a:t>
                      </a:r>
                      <a:r>
                        <a:rPr lang="en-US" sz="1600" err="1"/>
                        <a:t>fpp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780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squad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72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duo-</a:t>
                      </a:r>
                      <a:r>
                        <a:rPr lang="en-US" sz="1600" err="1"/>
                        <a:t>fpp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9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duo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4901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solo-</a:t>
                      </a:r>
                      <a:r>
                        <a:rPr lang="en-US" sz="1600" err="1"/>
                        <a:t>fpp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7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solo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05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812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539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4AD53FD2-2210-41F2-BA2E-09E01AD15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27465" y="2034692"/>
            <a:ext cx="4515868" cy="351658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457080" y="1424638"/>
            <a:ext cx="2587220" cy="246221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defTabSz="1219170"/>
            <a:r>
              <a:rPr lang="en-US" altLang="zh-C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字魂59号-创粗黑" panose="00000500000000000000" pitchFamily="2" charset="-122"/>
              </a:rPr>
              <a:t>Goals</a:t>
            </a:r>
            <a:endParaRPr lang="zh-CN" altLang="en-US" sz="20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20" name="Rectangle 24"/>
          <p:cNvSpPr/>
          <p:nvPr/>
        </p:nvSpPr>
        <p:spPr>
          <a:xfrm>
            <a:off x="7457080" y="4736270"/>
            <a:ext cx="2587220" cy="246221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defTabSz="1219170"/>
            <a:r>
              <a:rPr lang="en-US" altLang="zh-C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字魂59号-创粗黑" panose="00000500000000000000" pitchFamily="2" charset="-122"/>
              </a:rPr>
              <a:t>Challenges</a:t>
            </a:r>
            <a:endParaRPr lang="zh-CN" altLang="en-US" sz="20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8" name="Rectangle 27"/>
          <p:cNvSpPr/>
          <p:nvPr/>
        </p:nvSpPr>
        <p:spPr>
          <a:xfrm>
            <a:off x="2309123" y="1489184"/>
            <a:ext cx="2587220" cy="246221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r" defTabSz="1219170"/>
            <a:r>
              <a:rPr lang="en-US" altLang="zh-C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字魂59号-创粗黑" panose="00000500000000000000" pitchFamily="2" charset="-122"/>
              </a:rPr>
              <a:t>Introduction</a:t>
            </a:r>
            <a:endParaRPr lang="zh-CN" altLang="en-US" sz="20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6" name="Rectangle 30"/>
          <p:cNvSpPr/>
          <p:nvPr/>
        </p:nvSpPr>
        <p:spPr>
          <a:xfrm>
            <a:off x="2432410" y="4859381"/>
            <a:ext cx="2587220" cy="246221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r" defTabSz="1219170"/>
            <a:r>
              <a:rPr lang="en-US" altLang="zh-CN" sz="20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字魂59号-创粗黑" panose="00000500000000000000" pitchFamily="2" charset="-122"/>
              </a:rPr>
              <a:t>Approach</a:t>
            </a:r>
            <a:endParaRPr lang="zh-CN" altLang="en-US" sz="20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526CB5D0-1DA2-4838-9E50-0E33742125DD}"/>
              </a:ext>
            </a:extLst>
          </p:cNvPr>
          <p:cNvSpPr txBox="1"/>
          <p:nvPr/>
        </p:nvSpPr>
        <p:spPr>
          <a:xfrm>
            <a:off x="7601185" y="1725396"/>
            <a:ext cx="3265113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Predicting </a:t>
            </a:r>
            <a:r>
              <a:rPr lang="en-US" altLang="zh-CN" sz="9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winPlacePerc</a:t>
            </a: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, </a:t>
            </a:r>
            <a:r>
              <a:rPr lang="en-US" altLang="zh-CN" sz="9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matchType</a:t>
            </a: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 and some EDA</a:t>
            </a:r>
            <a:endParaRPr lang="zh-CN" altLang="en-US" sz="9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eelawadee UI Semilight" panose="020B0402040204020203" pitchFamily="34" charset="-34"/>
              <a:sym typeface="字魂59号-创粗黑" panose="00000500000000000000" pitchFamily="2" charset="-122"/>
            </a:endParaRP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B6386EB2-4832-45CC-8E72-DE92931A10DB}"/>
              </a:ext>
            </a:extLst>
          </p:cNvPr>
          <p:cNvSpPr txBox="1"/>
          <p:nvPr/>
        </p:nvSpPr>
        <p:spPr>
          <a:xfrm>
            <a:off x="1511184" y="1800384"/>
            <a:ext cx="3265113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lnSpc>
                <a:spcPct val="150000"/>
              </a:lnSpc>
            </a:pP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Analysis of the PUBG game statistics</a:t>
            </a:r>
            <a:endParaRPr lang="zh-CN" altLang="en-US" sz="9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eelawadee UI Semilight" panose="020B0402040204020203" pitchFamily="34" charset="-34"/>
              <a:sym typeface="字魂59号-创粗黑" panose="00000500000000000000" pitchFamily="2" charset="-122"/>
            </a:endParaRP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9C47A14C-E939-4413-ADB9-1F0134A14EF5}"/>
              </a:ext>
            </a:extLst>
          </p:cNvPr>
          <p:cNvSpPr txBox="1"/>
          <p:nvPr/>
        </p:nvSpPr>
        <p:spPr>
          <a:xfrm>
            <a:off x="1631230" y="5205263"/>
            <a:ext cx="3265113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lnSpc>
                <a:spcPct val="150000"/>
              </a:lnSpc>
            </a:pP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Multiple Linear Regression &amp; Logistic Regression</a:t>
            </a:r>
            <a:endParaRPr lang="zh-CN" altLang="en-US" sz="9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eelawadee UI Semilight" panose="020B0402040204020203" pitchFamily="34" charset="-34"/>
              <a:sym typeface="字魂59号-创粗黑" panose="00000500000000000000" pitchFamily="2" charset="-122"/>
            </a:endParaRPr>
          </a:p>
        </p:txBody>
      </p:sp>
      <p:sp>
        <p:nvSpPr>
          <p:cNvPr id="46" name="TextBox 7">
            <a:extLst>
              <a:ext uri="{FF2B5EF4-FFF2-40B4-BE49-F238E27FC236}">
                <a16:creationId xmlns:a16="http://schemas.microsoft.com/office/drawing/2014/main" id="{72AAC250-7D56-4365-BEFA-15933630E99C}"/>
              </a:ext>
            </a:extLst>
          </p:cNvPr>
          <p:cNvSpPr txBox="1"/>
          <p:nvPr/>
        </p:nvSpPr>
        <p:spPr>
          <a:xfrm>
            <a:off x="7601185" y="5104930"/>
            <a:ext cx="3265113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Dataset Imbalance &amp; Independence</a:t>
            </a:r>
            <a:endParaRPr lang="zh-CN" altLang="en-US" sz="9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eelawadee UI Semilight" panose="020B0402040204020203" pitchFamily="34" charset="-34"/>
              <a:sym typeface="字魂59号-创粗黑" panose="00000500000000000000" pitchFamily="2" charset="-122"/>
            </a:endParaRP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5D520DD0-8E77-445E-855D-C35CD03D1E72}"/>
              </a:ext>
            </a:extLst>
          </p:cNvPr>
          <p:cNvSpPr/>
          <p:nvPr/>
        </p:nvSpPr>
        <p:spPr>
          <a:xfrm>
            <a:off x="4783125" y="3452118"/>
            <a:ext cx="3616054" cy="1941470"/>
          </a:xfrm>
          <a:prstGeom prst="rect">
            <a:avLst/>
          </a:prstGeom>
        </p:spPr>
        <p:txBody>
          <a:bodyPr wrap="none" lIns="192000" tIns="0" rIns="192000" bIns="0">
            <a:noAutofit/>
          </a:bodyPr>
          <a:lstStyle/>
          <a:p>
            <a:pPr algn="ctr" defTabSz="1219170"/>
            <a:r>
              <a:rPr lang="en-US" altLang="zh-CN" sz="3200" spc="30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字魂59号-创粗黑" panose="00000500000000000000" pitchFamily="2" charset="-122"/>
              </a:rPr>
              <a:t>Contents</a:t>
            </a:r>
            <a:endParaRPr lang="zh-CN" altLang="en-US" sz="3200" spc="30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81A3D855-0FC0-460F-A143-C972CAF48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184928"/>
              </p:ext>
            </p:extLst>
          </p:nvPr>
        </p:nvGraphicFramePr>
        <p:xfrm>
          <a:off x="1662113" y="1124398"/>
          <a:ext cx="1604962" cy="438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887179" imgH="2375222" progId="CorelDraw.Graphic.18">
                  <p:embed/>
                </p:oleObj>
              </mc:Choice>
              <mc:Fallback>
                <p:oleObj name="CorelDRAW" r:id="rId4" imgW="887179" imgH="2375222" progId="CorelDraw.Graphic.18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81A3D855-0FC0-460F-A143-C972CAF482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62113" y="1124398"/>
                        <a:ext cx="1604962" cy="438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菱形 1">
            <a:extLst>
              <a:ext uri="{FF2B5EF4-FFF2-40B4-BE49-F238E27FC236}">
                <a16:creationId xmlns:a16="http://schemas.microsoft.com/office/drawing/2014/main" id="{7B46BEAE-3461-4810-AD5F-40C27BD92F30}"/>
              </a:ext>
            </a:extLst>
          </p:cNvPr>
          <p:cNvSpPr/>
          <p:nvPr/>
        </p:nvSpPr>
        <p:spPr>
          <a:xfrm>
            <a:off x="1608307" y="954018"/>
            <a:ext cx="774831" cy="774831"/>
          </a:xfrm>
          <a:prstGeom prst="diamond">
            <a:avLst/>
          </a:prstGeom>
          <a:solidFill>
            <a:srgbClr val="34A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2" name="菱形 41">
            <a:extLst>
              <a:ext uri="{FF2B5EF4-FFF2-40B4-BE49-F238E27FC236}">
                <a16:creationId xmlns:a16="http://schemas.microsoft.com/office/drawing/2014/main" id="{C55C9644-03B5-4236-B051-300FF3D61E25}"/>
              </a:ext>
            </a:extLst>
          </p:cNvPr>
          <p:cNvSpPr/>
          <p:nvPr/>
        </p:nvSpPr>
        <p:spPr>
          <a:xfrm>
            <a:off x="1608307" y="4424285"/>
            <a:ext cx="774831" cy="774831"/>
          </a:xfrm>
          <a:prstGeom prst="diamond">
            <a:avLst/>
          </a:prstGeom>
          <a:solidFill>
            <a:srgbClr val="34A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8" name="菱形 47">
            <a:extLst>
              <a:ext uri="{FF2B5EF4-FFF2-40B4-BE49-F238E27FC236}">
                <a16:creationId xmlns:a16="http://schemas.microsoft.com/office/drawing/2014/main" id="{6F2934FE-6333-4905-81EE-4CB2B48AE7F3}"/>
              </a:ext>
            </a:extLst>
          </p:cNvPr>
          <p:cNvSpPr/>
          <p:nvPr/>
        </p:nvSpPr>
        <p:spPr>
          <a:xfrm>
            <a:off x="9905985" y="954018"/>
            <a:ext cx="774831" cy="774831"/>
          </a:xfrm>
          <a:prstGeom prst="diamond">
            <a:avLst/>
          </a:prstGeom>
          <a:solidFill>
            <a:srgbClr val="34A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9" name="菱形 48">
            <a:extLst>
              <a:ext uri="{FF2B5EF4-FFF2-40B4-BE49-F238E27FC236}">
                <a16:creationId xmlns:a16="http://schemas.microsoft.com/office/drawing/2014/main" id="{1BF2397D-9809-4D40-A82D-7C215964C988}"/>
              </a:ext>
            </a:extLst>
          </p:cNvPr>
          <p:cNvSpPr/>
          <p:nvPr/>
        </p:nvSpPr>
        <p:spPr>
          <a:xfrm>
            <a:off x="9905985" y="4424285"/>
            <a:ext cx="774831" cy="774831"/>
          </a:xfrm>
          <a:prstGeom prst="diamond">
            <a:avLst/>
          </a:prstGeom>
          <a:solidFill>
            <a:srgbClr val="34A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24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253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Logistic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13" name="组合 7">
            <a:extLst>
              <a:ext uri="{FF2B5EF4-FFF2-40B4-BE49-F238E27FC236}">
                <a16:creationId xmlns:a16="http://schemas.microsoft.com/office/drawing/2014/main" id="{2EB284CD-B3FC-5266-F803-9A16C57AE108}"/>
              </a:ext>
            </a:extLst>
          </p:cNvPr>
          <p:cNvGrpSpPr/>
          <p:nvPr/>
        </p:nvGrpSpPr>
        <p:grpSpPr>
          <a:xfrm>
            <a:off x="38855" y="2647001"/>
            <a:ext cx="1615560" cy="2249783"/>
            <a:chOff x="3112268" y="1331538"/>
            <a:chExt cx="1211670" cy="1687337"/>
          </a:xfrm>
        </p:grpSpPr>
        <p:grpSp>
          <p:nvGrpSpPr>
            <p:cNvPr id="14" name="组合 42">
              <a:extLst>
                <a:ext uri="{FF2B5EF4-FFF2-40B4-BE49-F238E27FC236}">
                  <a16:creationId xmlns:a16="http://schemas.microsoft.com/office/drawing/2014/main" id="{9173B266-828B-05BB-C825-3D0EC1E6F350}"/>
                </a:ext>
              </a:extLst>
            </p:cNvPr>
            <p:cNvGrpSpPr/>
            <p:nvPr/>
          </p:nvGrpSpPr>
          <p:grpSpPr>
            <a:xfrm>
              <a:off x="3112269" y="1331538"/>
              <a:ext cx="1211669" cy="1687337"/>
              <a:chOff x="3075606" y="1735735"/>
              <a:chExt cx="1654294" cy="2303723"/>
            </a:xfrm>
          </p:grpSpPr>
          <p:grpSp>
            <p:nvGrpSpPr>
              <p:cNvPr id="16" name="组合 43">
                <a:extLst>
                  <a:ext uri="{FF2B5EF4-FFF2-40B4-BE49-F238E27FC236}">
                    <a16:creationId xmlns:a16="http://schemas.microsoft.com/office/drawing/2014/main" id="{87136A94-AD1F-70C7-4D7B-371FE5746CB7}"/>
                  </a:ext>
                </a:extLst>
              </p:cNvPr>
              <p:cNvGrpSpPr/>
              <p:nvPr/>
            </p:nvGrpSpPr>
            <p:grpSpPr>
              <a:xfrm>
                <a:off x="3075606" y="1735735"/>
                <a:ext cx="1654294" cy="2303723"/>
                <a:chOff x="3075606" y="1735735"/>
                <a:chExt cx="1654294" cy="2303723"/>
              </a:xfrm>
            </p:grpSpPr>
            <p:sp>
              <p:nvSpPr>
                <p:cNvPr id="18" name="任意多边形 45">
                  <a:extLst>
                    <a:ext uri="{FF2B5EF4-FFF2-40B4-BE49-F238E27FC236}">
                      <a16:creationId xmlns:a16="http://schemas.microsoft.com/office/drawing/2014/main" id="{C3C7D71F-923D-00EE-CD34-962F8BC2307C}"/>
                    </a:ext>
                  </a:extLst>
                </p:cNvPr>
                <p:cNvSpPr/>
                <p:nvPr/>
              </p:nvSpPr>
              <p:spPr>
                <a:xfrm rot="5400000">
                  <a:off x="2750891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9" name="任意多边形 46">
                  <a:extLst>
                    <a:ext uri="{FF2B5EF4-FFF2-40B4-BE49-F238E27FC236}">
                      <a16:creationId xmlns:a16="http://schemas.microsoft.com/office/drawing/2014/main" id="{712AD8BA-B68D-DE93-E210-6807EA368BB7}"/>
                    </a:ext>
                  </a:extLst>
                </p:cNvPr>
                <p:cNvSpPr/>
                <p:nvPr/>
              </p:nvSpPr>
              <p:spPr>
                <a:xfrm rot="5400000">
                  <a:off x="2750892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17" name="椭圆 44">
                <a:extLst>
                  <a:ext uri="{FF2B5EF4-FFF2-40B4-BE49-F238E27FC236}">
                    <a16:creationId xmlns:a16="http://schemas.microsoft.com/office/drawing/2014/main" id="{F784D42A-3318-46E1-EE7F-ADB47AA01430}"/>
                  </a:ext>
                </a:extLst>
              </p:cNvPr>
              <p:cNvSpPr/>
              <p:nvPr/>
            </p:nvSpPr>
            <p:spPr>
              <a:xfrm>
                <a:off x="3496290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5" name="文本框 32">
              <a:extLst>
                <a:ext uri="{FF2B5EF4-FFF2-40B4-BE49-F238E27FC236}">
                  <a16:creationId xmlns:a16="http://schemas.microsoft.com/office/drawing/2014/main" id="{2765F4C4-FFE6-9BC8-38A2-3F6809245388}"/>
                </a:ext>
              </a:extLst>
            </p:cNvPr>
            <p:cNvSpPr txBox="1"/>
            <p:nvPr/>
          </p:nvSpPr>
          <p:spPr>
            <a:xfrm>
              <a:off x="3112268" y="2021318"/>
              <a:ext cx="1211670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Model fitting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9DA7E7-6634-B690-D4E6-54FB7BFE3BD1}"/>
                  </a:ext>
                </a:extLst>
              </p:cNvPr>
              <p:cNvSpPr txBox="1"/>
              <p:nvPr/>
            </p:nvSpPr>
            <p:spPr>
              <a:xfrm>
                <a:off x="2386555" y="2803518"/>
                <a:ext cx="4557534" cy="15263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𝑙𝑜𝑔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6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Cambria Math" panose="02040503050406030204" pitchFamily="18" charset="0"/>
                </a:endParaRPr>
              </a:p>
              <a:p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Cambria Math" panose="02040503050406030204" pitchFamily="18" charset="0"/>
                  </a:rPr>
                  <a:t> is the probability value for class j and n = 28 predictors.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9DA7E7-6634-B690-D4E6-54FB7BFE3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555" y="2803518"/>
                <a:ext cx="4557534" cy="1526380"/>
              </a:xfrm>
              <a:prstGeom prst="rect">
                <a:avLst/>
              </a:prstGeom>
              <a:blipFill>
                <a:blip r:embed="rId4"/>
                <a:stretch>
                  <a:fillRect l="-3075" r="-4278" b="-8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BA310E1F-1EDD-1196-F4F5-8A60C8B93D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564" y="0"/>
            <a:ext cx="40984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253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Logistic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B6DD63F1-C469-5593-03AD-0A32E6082DA9}"/>
              </a:ext>
            </a:extLst>
          </p:cNvPr>
          <p:cNvGrpSpPr/>
          <p:nvPr/>
        </p:nvGrpSpPr>
        <p:grpSpPr>
          <a:xfrm>
            <a:off x="38854" y="2661289"/>
            <a:ext cx="1615559" cy="2249783"/>
            <a:chOff x="6613481" y="1331538"/>
            <a:chExt cx="1211669" cy="1687337"/>
          </a:xfrm>
          <a:solidFill>
            <a:schemeClr val="accent2">
              <a:lumMod val="50000"/>
            </a:schemeClr>
          </a:solidFill>
        </p:grpSpPr>
        <p:grpSp>
          <p:nvGrpSpPr>
            <p:cNvPr id="4" name="组合 53">
              <a:extLst>
                <a:ext uri="{FF2B5EF4-FFF2-40B4-BE49-F238E27FC236}">
                  <a16:creationId xmlns:a16="http://schemas.microsoft.com/office/drawing/2014/main" id="{224B3651-C4AE-4D9E-6517-07B6CDB14779}"/>
                </a:ext>
              </a:extLst>
            </p:cNvPr>
            <p:cNvGrpSpPr/>
            <p:nvPr/>
          </p:nvGrpSpPr>
          <p:grpSpPr>
            <a:xfrm>
              <a:off x="6613481" y="1331538"/>
              <a:ext cx="1211669" cy="1687337"/>
              <a:chOff x="7405322" y="1735735"/>
              <a:chExt cx="1654293" cy="2303723"/>
            </a:xfrm>
            <a:grpFill/>
          </p:grpSpPr>
          <p:sp>
            <p:nvSpPr>
              <p:cNvPr id="6" name="任意多边形 55">
                <a:extLst>
                  <a:ext uri="{FF2B5EF4-FFF2-40B4-BE49-F238E27FC236}">
                    <a16:creationId xmlns:a16="http://schemas.microsoft.com/office/drawing/2014/main" id="{A390E9DB-DB58-E559-7D99-E75208971014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" name="任意多边形 56">
                <a:extLst>
                  <a:ext uri="{FF2B5EF4-FFF2-40B4-BE49-F238E27FC236}">
                    <a16:creationId xmlns:a16="http://schemas.microsoft.com/office/drawing/2014/main" id="{EBEBDBDB-0797-FBBA-FC0E-10E17AEAB9E1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" name="文本框 32">
              <a:extLst>
                <a:ext uri="{FF2B5EF4-FFF2-40B4-BE49-F238E27FC236}">
                  <a16:creationId xmlns:a16="http://schemas.microsoft.com/office/drawing/2014/main" id="{F70E07B8-87AA-1C0C-2E7B-FCE167F2AB4D}"/>
                </a:ext>
              </a:extLst>
            </p:cNvPr>
            <p:cNvSpPr txBox="1"/>
            <p:nvPr/>
          </p:nvSpPr>
          <p:spPr>
            <a:xfrm>
              <a:off x="6714413" y="2021318"/>
              <a:ext cx="945037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Predict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263AFDC-F0A5-133D-088C-84A0C44E63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32"/>
          <a:stretch/>
        </p:blipFill>
        <p:spPr>
          <a:xfrm>
            <a:off x="2997200" y="2125056"/>
            <a:ext cx="6197600" cy="2911880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ED73305-B039-198C-045B-6112CC72E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4790"/>
              </p:ext>
            </p:extLst>
          </p:nvPr>
        </p:nvGraphicFramePr>
        <p:xfrm>
          <a:off x="4449007" y="5559375"/>
          <a:ext cx="329398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188">
                  <a:extLst>
                    <a:ext uri="{9D8B030D-6E8A-4147-A177-3AD203B41FA5}">
                      <a16:colId xmlns:a16="http://schemas.microsoft.com/office/drawing/2014/main" val="2356994107"/>
                    </a:ext>
                  </a:extLst>
                </a:gridCol>
                <a:gridCol w="1539798">
                  <a:extLst>
                    <a:ext uri="{9D8B030D-6E8A-4147-A177-3AD203B41FA5}">
                      <a16:colId xmlns:a16="http://schemas.microsoft.com/office/drawing/2014/main" val="907606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53.42%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0134"/>
                  </a:ext>
                </a:extLst>
              </a:tr>
            </a:tbl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617247C2-CBFC-E9D4-7D40-D34F23351450}"/>
              </a:ext>
            </a:extLst>
          </p:cNvPr>
          <p:cNvSpPr/>
          <p:nvPr/>
        </p:nvSpPr>
        <p:spPr>
          <a:xfrm>
            <a:off x="4332800" y="3461139"/>
            <a:ext cx="703223" cy="325041"/>
          </a:xfrm>
          <a:prstGeom prst="fram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D854176-7649-6B84-8A30-15628F1E877B}"/>
              </a:ext>
            </a:extLst>
          </p:cNvPr>
          <p:cNvSpPr/>
          <p:nvPr/>
        </p:nvSpPr>
        <p:spPr>
          <a:xfrm>
            <a:off x="5809037" y="4050272"/>
            <a:ext cx="703223" cy="325041"/>
          </a:xfrm>
          <a:prstGeom prst="fram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7FE6DD68-E6E6-2854-F08C-36C011FD421E}"/>
              </a:ext>
            </a:extLst>
          </p:cNvPr>
          <p:cNvSpPr/>
          <p:nvPr/>
        </p:nvSpPr>
        <p:spPr>
          <a:xfrm>
            <a:off x="7391381" y="4602480"/>
            <a:ext cx="703223" cy="325041"/>
          </a:xfrm>
          <a:prstGeom prst="frame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38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253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Logistic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B6DD63F1-C469-5593-03AD-0A32E6082DA9}"/>
              </a:ext>
            </a:extLst>
          </p:cNvPr>
          <p:cNvGrpSpPr/>
          <p:nvPr/>
        </p:nvGrpSpPr>
        <p:grpSpPr>
          <a:xfrm>
            <a:off x="38854" y="2661289"/>
            <a:ext cx="1615559" cy="2249783"/>
            <a:chOff x="6613481" y="1331538"/>
            <a:chExt cx="1211669" cy="1687337"/>
          </a:xfrm>
          <a:solidFill>
            <a:schemeClr val="accent2">
              <a:lumMod val="50000"/>
            </a:schemeClr>
          </a:solidFill>
        </p:grpSpPr>
        <p:grpSp>
          <p:nvGrpSpPr>
            <p:cNvPr id="4" name="组合 53">
              <a:extLst>
                <a:ext uri="{FF2B5EF4-FFF2-40B4-BE49-F238E27FC236}">
                  <a16:creationId xmlns:a16="http://schemas.microsoft.com/office/drawing/2014/main" id="{224B3651-C4AE-4D9E-6517-07B6CDB14779}"/>
                </a:ext>
              </a:extLst>
            </p:cNvPr>
            <p:cNvGrpSpPr/>
            <p:nvPr/>
          </p:nvGrpSpPr>
          <p:grpSpPr>
            <a:xfrm>
              <a:off x="6613481" y="1331538"/>
              <a:ext cx="1211669" cy="1687337"/>
              <a:chOff x="7405322" y="1735735"/>
              <a:chExt cx="1654293" cy="2303723"/>
            </a:xfrm>
            <a:grpFill/>
          </p:grpSpPr>
          <p:sp>
            <p:nvSpPr>
              <p:cNvPr id="6" name="任意多边形 55">
                <a:extLst>
                  <a:ext uri="{FF2B5EF4-FFF2-40B4-BE49-F238E27FC236}">
                    <a16:creationId xmlns:a16="http://schemas.microsoft.com/office/drawing/2014/main" id="{A390E9DB-DB58-E559-7D99-E75208971014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" name="任意多边形 56">
                <a:extLst>
                  <a:ext uri="{FF2B5EF4-FFF2-40B4-BE49-F238E27FC236}">
                    <a16:creationId xmlns:a16="http://schemas.microsoft.com/office/drawing/2014/main" id="{EBEBDBDB-0797-FBBA-FC0E-10E17AEAB9E1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" name="文本框 32">
              <a:extLst>
                <a:ext uri="{FF2B5EF4-FFF2-40B4-BE49-F238E27FC236}">
                  <a16:creationId xmlns:a16="http://schemas.microsoft.com/office/drawing/2014/main" id="{F70E07B8-87AA-1C0C-2E7B-FCE167F2AB4D}"/>
                </a:ext>
              </a:extLst>
            </p:cNvPr>
            <p:cNvSpPr txBox="1"/>
            <p:nvPr/>
          </p:nvSpPr>
          <p:spPr>
            <a:xfrm>
              <a:off x="6714413" y="2021318"/>
              <a:ext cx="945037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Predict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026" name="Picture 2" descr="3rd Person vs 1st Person - PUBG Mobile - YouTube">
            <a:extLst>
              <a:ext uri="{FF2B5EF4-FFF2-40B4-BE49-F238E27FC236}">
                <a16:creationId xmlns:a16="http://schemas.microsoft.com/office/drawing/2014/main" id="{8EC0B865-42F7-1EE4-F790-DD18C59A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07" y="2018618"/>
            <a:ext cx="7451490" cy="419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57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2536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Logistic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组合 5">
            <a:extLst>
              <a:ext uri="{FF2B5EF4-FFF2-40B4-BE49-F238E27FC236}">
                <a16:creationId xmlns:a16="http://schemas.microsoft.com/office/drawing/2014/main" id="{B6DD63F1-C469-5593-03AD-0A32E6082DA9}"/>
              </a:ext>
            </a:extLst>
          </p:cNvPr>
          <p:cNvGrpSpPr/>
          <p:nvPr/>
        </p:nvGrpSpPr>
        <p:grpSpPr>
          <a:xfrm>
            <a:off x="38854" y="2661289"/>
            <a:ext cx="1615559" cy="2249783"/>
            <a:chOff x="6613481" y="1331538"/>
            <a:chExt cx="1211669" cy="1687337"/>
          </a:xfrm>
          <a:solidFill>
            <a:schemeClr val="accent2">
              <a:lumMod val="50000"/>
            </a:schemeClr>
          </a:solidFill>
        </p:grpSpPr>
        <p:grpSp>
          <p:nvGrpSpPr>
            <p:cNvPr id="4" name="组合 53">
              <a:extLst>
                <a:ext uri="{FF2B5EF4-FFF2-40B4-BE49-F238E27FC236}">
                  <a16:creationId xmlns:a16="http://schemas.microsoft.com/office/drawing/2014/main" id="{224B3651-C4AE-4D9E-6517-07B6CDB14779}"/>
                </a:ext>
              </a:extLst>
            </p:cNvPr>
            <p:cNvGrpSpPr/>
            <p:nvPr/>
          </p:nvGrpSpPr>
          <p:grpSpPr>
            <a:xfrm>
              <a:off x="6613481" y="1331538"/>
              <a:ext cx="1211669" cy="1687337"/>
              <a:chOff x="7405322" y="1735735"/>
              <a:chExt cx="1654293" cy="2303723"/>
            </a:xfrm>
            <a:grpFill/>
          </p:grpSpPr>
          <p:sp>
            <p:nvSpPr>
              <p:cNvPr id="6" name="任意多边形 55">
                <a:extLst>
                  <a:ext uri="{FF2B5EF4-FFF2-40B4-BE49-F238E27FC236}">
                    <a16:creationId xmlns:a16="http://schemas.microsoft.com/office/drawing/2014/main" id="{A390E9DB-DB58-E559-7D99-E75208971014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" name="任意多边形 56">
                <a:extLst>
                  <a:ext uri="{FF2B5EF4-FFF2-40B4-BE49-F238E27FC236}">
                    <a16:creationId xmlns:a16="http://schemas.microsoft.com/office/drawing/2014/main" id="{EBEBDBDB-0797-FBBA-FC0E-10E17AEAB9E1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5" name="文本框 32">
              <a:extLst>
                <a:ext uri="{FF2B5EF4-FFF2-40B4-BE49-F238E27FC236}">
                  <a16:creationId xmlns:a16="http://schemas.microsoft.com/office/drawing/2014/main" id="{F70E07B8-87AA-1C0C-2E7B-FCE167F2AB4D}"/>
                </a:ext>
              </a:extLst>
            </p:cNvPr>
            <p:cNvSpPr txBox="1"/>
            <p:nvPr/>
          </p:nvSpPr>
          <p:spPr>
            <a:xfrm>
              <a:off x="6714413" y="2021318"/>
              <a:ext cx="945037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Predict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ED73305-B039-198C-045B-6112CC72E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937340"/>
              </p:ext>
            </p:extLst>
          </p:nvPr>
        </p:nvGraphicFramePr>
        <p:xfrm>
          <a:off x="4449007" y="5734578"/>
          <a:ext cx="329398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188">
                  <a:extLst>
                    <a:ext uri="{9D8B030D-6E8A-4147-A177-3AD203B41FA5}">
                      <a16:colId xmlns:a16="http://schemas.microsoft.com/office/drawing/2014/main" val="2356994107"/>
                    </a:ext>
                  </a:extLst>
                </a:gridCol>
                <a:gridCol w="1539798">
                  <a:extLst>
                    <a:ext uri="{9D8B030D-6E8A-4147-A177-3AD203B41FA5}">
                      <a16:colId xmlns:a16="http://schemas.microsoft.com/office/drawing/2014/main" val="907606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30134"/>
                  </a:ext>
                </a:extLst>
              </a:tr>
            </a:tbl>
          </a:graphicData>
        </a:graphic>
      </p:graphicFrame>
      <p:pic>
        <p:nvPicPr>
          <p:cNvPr id="12" name="Picture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B38A6E3-121F-6709-1E39-81615F033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00" y="2419350"/>
            <a:ext cx="4546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0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3030944" y="2475817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6600" b="1" spc="400">
                <a:solidFill>
                  <a:srgbClr val="E4914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字魂59号-创粗黑" panose="00000500000000000000" pitchFamily="2" charset="-122"/>
              </a:rPr>
              <a:t>PART 04</a:t>
            </a:r>
            <a:endParaRPr lang="zh-CN" altLang="en-US" sz="6600" b="1" spc="400">
              <a:solidFill>
                <a:srgbClr val="E4914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3030944" y="3506660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600">
                <a:solidFill>
                  <a:srgbClr val="E491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字魂59号-创粗黑" panose="00000500000000000000" pitchFamily="2" charset="-122"/>
              </a:rPr>
              <a:t>Challenges</a:t>
            </a:r>
            <a:endParaRPr lang="zh-CN" altLang="en-US" sz="4800" spc="600">
              <a:solidFill>
                <a:srgbClr val="E4914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ED6D0B42-C615-4D49-B543-CE1AFBEF8F24}"/>
              </a:ext>
            </a:extLst>
          </p:cNvPr>
          <p:cNvSpPr txBox="1"/>
          <p:nvPr/>
        </p:nvSpPr>
        <p:spPr>
          <a:xfrm>
            <a:off x="3030944" y="4360552"/>
            <a:ext cx="511094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900" spc="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Dataset Imbalance &amp; Data Independence</a:t>
            </a:r>
            <a:endParaRPr lang="zh-CN" altLang="en-US" sz="900" spc="6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eelawadee UI Semilight" panose="020B0402040204020203" pitchFamily="34" charset="-34"/>
              <a:sym typeface="字魂59号-创粗黑" panose="000005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8C55C8-0BEF-498E-B166-DD1E58CB3EEA}"/>
              </a:ext>
            </a:extLst>
          </p:cNvPr>
          <p:cNvGrpSpPr/>
          <p:nvPr/>
        </p:nvGrpSpPr>
        <p:grpSpPr>
          <a:xfrm>
            <a:off x="3076664" y="5368500"/>
            <a:ext cx="1249680" cy="213360"/>
            <a:chOff x="929640" y="5638800"/>
            <a:chExt cx="1249680" cy="21336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011037E-1C59-4F57-B6F9-06CCB328088E}"/>
                </a:ext>
              </a:extLst>
            </p:cNvPr>
            <p:cNvSpPr/>
            <p:nvPr/>
          </p:nvSpPr>
          <p:spPr>
            <a:xfrm>
              <a:off x="92964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4943364-C55E-43AC-914B-3D57014E4C76}"/>
                </a:ext>
              </a:extLst>
            </p:cNvPr>
            <p:cNvSpPr/>
            <p:nvPr/>
          </p:nvSpPr>
          <p:spPr>
            <a:xfrm>
              <a:off x="144780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866947B-A247-4CED-BB16-BAB90312DD36}"/>
                </a:ext>
              </a:extLst>
            </p:cNvPr>
            <p:cNvSpPr/>
            <p:nvPr/>
          </p:nvSpPr>
          <p:spPr>
            <a:xfrm>
              <a:off x="196596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82FDD6E-DFB9-4E68-86B8-3544D98C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1865" y="202103"/>
            <a:ext cx="4515868" cy="35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39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3212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Difficulties faced?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CDC8-11FB-E2B6-7ECD-11CE97A092E5}"/>
              </a:ext>
            </a:extLst>
          </p:cNvPr>
          <p:cNvSpPr txBox="1"/>
          <p:nvPr/>
        </p:nvSpPr>
        <p:spPr>
          <a:xfrm>
            <a:off x="1182272" y="1730500"/>
            <a:ext cx="9827456" cy="48013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Cambria Math" panose="02040503050406030204" pitchFamily="18" charset="0"/>
              </a:rPr>
              <a:t>Dataset preparation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Cambria Math" panose="02040503050406030204" pitchFamily="18" charset="0"/>
              </a:rPr>
              <a:t>Training: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4.5M rows with 28 predictors</a:t>
            </a:r>
            <a:r>
              <a:rPr lang="en-US" sz="2400">
                <a:solidFill>
                  <a:srgbClr val="000000"/>
                </a:solidFill>
                <a:latin typeface="Open Sans" panose="020B0606030504020204" pitchFamily="34" charset="0"/>
              </a:rPr>
              <a:t> to </a:t>
            </a:r>
            <a:r>
              <a:rPr lang="en-US" sz="2400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100K rows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Open Sans" panose="020B0606030504020204" pitchFamily="34" charset="0"/>
                <a:ea typeface="Cambria Math" panose="02040503050406030204" pitchFamily="18" charset="0"/>
              </a:rPr>
              <a:t>Testing: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Open Sans" panose="020B0606030504020204" pitchFamily="34" charset="0"/>
                <a:ea typeface="Cambria Math" panose="02040503050406030204" pitchFamily="18" charset="0"/>
              </a:rPr>
              <a:t>Extracting only one player from different matches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Open Sans" panose="020B0606030504020204" pitchFamily="34" charset="0"/>
                <a:ea typeface="Cambria Math" panose="02040503050406030204" pitchFamily="18" charset="0"/>
              </a:rPr>
              <a:t>Ensures that the test set represents the whole dataset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Open Sans" panose="020B0606030504020204" pitchFamily="34" charset="0"/>
                <a:ea typeface="Cambria Math" panose="02040503050406030204" pitchFamily="18" charset="0"/>
              </a:rPr>
              <a:t>Dataset independence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Open Sans" panose="020B0606030504020204" pitchFamily="34" charset="0"/>
                <a:ea typeface="Cambria Math" panose="02040503050406030204" pitchFamily="18" charset="0"/>
              </a:rPr>
              <a:t>Class Imbalance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Open Sans" panose="020B0606030504020204" pitchFamily="34" charset="0"/>
                <a:ea typeface="Cambria Math" panose="02040503050406030204" pitchFamily="18" charset="0"/>
              </a:rPr>
              <a:t>Balanced out rows with 0 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rgbClr val="000000"/>
              </a:solidFill>
              <a:latin typeface="Open Sans" panose="020B0606030504020204" pitchFamily="34" charset="0"/>
              <a:ea typeface="Cambria Math" panose="02040503050406030204" pitchFamily="18" charset="0"/>
            </a:endParaRPr>
          </a:p>
          <a:p>
            <a:pPr lvl="2"/>
            <a:endParaRPr lang="en-US" sz="2400">
              <a:solidFill>
                <a:srgbClr val="000000"/>
              </a:solidFill>
              <a:latin typeface="Open Sans" panose="020B0606030504020204" pitchFamily="34" charset="0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Cambria Math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535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90C29B02-6348-4B5D-9BD8-7DFEB9E00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6140">
            <a:off x="6461348" y="-53309"/>
            <a:ext cx="8943701" cy="6964616"/>
          </a:xfrm>
          <a:prstGeom prst="rect">
            <a:avLst/>
          </a:prstGeom>
        </p:spPr>
      </p:pic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D46C3451-D22F-496E-BE02-845EAE4E18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0663922"/>
              </p:ext>
            </p:extLst>
          </p:nvPr>
        </p:nvGraphicFramePr>
        <p:xfrm>
          <a:off x="232833" y="2785300"/>
          <a:ext cx="1511301" cy="2927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887179" imgH="1719618" progId="CorelDraw.Graphic.18">
                  <p:embed/>
                </p:oleObj>
              </mc:Choice>
              <mc:Fallback>
                <p:oleObj name="CorelDRAW" r:id="rId4" imgW="887179" imgH="1719618" progId="CorelDraw.Graphic.18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D46C3451-D22F-496E-BE02-845EAE4E18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2833" y="2785300"/>
                        <a:ext cx="1511301" cy="2927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EA850F7D-1582-4C81-9DC8-422B5758C82C}"/>
              </a:ext>
            </a:extLst>
          </p:cNvPr>
          <p:cNvSpPr/>
          <p:nvPr/>
        </p:nvSpPr>
        <p:spPr>
          <a:xfrm>
            <a:off x="988483" y="2123580"/>
            <a:ext cx="66699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0" i="0" u="none" strike="noStrike" kern="1200" cap="none" normalizeH="0" baseline="0" noProof="0">
                <a:ln>
                  <a:noFill/>
                </a:ln>
                <a:solidFill>
                  <a:srgbClr val="39425D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字魂59号-创粗黑" panose="00000500000000000000" pitchFamily="2" charset="-122"/>
              </a:rPr>
              <a:t>Thank You</a:t>
            </a:r>
            <a:endParaRPr kumimoji="0" lang="zh-CN" altLang="en-US" sz="8000" b="0" i="0" u="none" strike="noStrike" kern="1200" cap="none" normalizeH="0" baseline="0" noProof="0">
              <a:ln>
                <a:noFill/>
              </a:ln>
              <a:solidFill>
                <a:srgbClr val="39425D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BFEBEC-2A7D-DE38-E029-514D9077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96" y="3935102"/>
            <a:ext cx="2473959" cy="247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F26CC6-B8D0-E6C2-97D2-D27487B30CCE}"/>
              </a:ext>
            </a:extLst>
          </p:cNvPr>
          <p:cNvSpPr txBox="1"/>
          <p:nvPr/>
        </p:nvSpPr>
        <p:spPr>
          <a:xfrm>
            <a:off x="6116320" y="1564640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882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3030944" y="2475817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6600" b="1" spc="400">
                <a:solidFill>
                  <a:srgbClr val="E4914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字魂59号-创粗黑" panose="00000500000000000000" pitchFamily="2" charset="-122"/>
              </a:rPr>
              <a:t>PART 01</a:t>
            </a:r>
            <a:endParaRPr lang="zh-CN" altLang="en-US" sz="6600" b="1" spc="400">
              <a:solidFill>
                <a:srgbClr val="E4914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3030944" y="3506660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600">
                <a:solidFill>
                  <a:srgbClr val="E491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字魂59号-创粗黑" panose="00000500000000000000" pitchFamily="2" charset="-122"/>
              </a:rPr>
              <a:t>Introduction</a:t>
            </a:r>
            <a:endParaRPr lang="zh-CN" altLang="en-US" sz="4800" spc="600">
              <a:solidFill>
                <a:srgbClr val="E4914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ED6D0B42-C615-4D49-B543-CE1AFBEF8F24}"/>
              </a:ext>
            </a:extLst>
          </p:cNvPr>
          <p:cNvSpPr txBox="1"/>
          <p:nvPr/>
        </p:nvSpPr>
        <p:spPr>
          <a:xfrm>
            <a:off x="3030944" y="4360552"/>
            <a:ext cx="5110947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900" spc="6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Analysis of PUBG game statistics</a:t>
            </a:r>
            <a:endParaRPr lang="zh-CN" altLang="en-US" sz="900" spc="6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eelawadee UI Semilight" panose="020B0402040204020203" pitchFamily="34" charset="-34"/>
              <a:sym typeface="字魂59号-创粗黑" panose="000005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8C55C8-0BEF-498E-B166-DD1E58CB3EEA}"/>
              </a:ext>
            </a:extLst>
          </p:cNvPr>
          <p:cNvGrpSpPr/>
          <p:nvPr/>
        </p:nvGrpSpPr>
        <p:grpSpPr>
          <a:xfrm>
            <a:off x="3076664" y="5368500"/>
            <a:ext cx="1249680" cy="213360"/>
            <a:chOff x="929640" y="5638800"/>
            <a:chExt cx="1249680" cy="21336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011037E-1C59-4F57-B6F9-06CCB328088E}"/>
                </a:ext>
              </a:extLst>
            </p:cNvPr>
            <p:cNvSpPr/>
            <p:nvPr/>
          </p:nvSpPr>
          <p:spPr>
            <a:xfrm>
              <a:off x="92964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4943364-C55E-43AC-914B-3D57014E4C76}"/>
                </a:ext>
              </a:extLst>
            </p:cNvPr>
            <p:cNvSpPr/>
            <p:nvPr/>
          </p:nvSpPr>
          <p:spPr>
            <a:xfrm>
              <a:off x="144780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866947B-A247-4CED-BB16-BAB90312DD36}"/>
                </a:ext>
              </a:extLst>
            </p:cNvPr>
            <p:cNvSpPr/>
            <p:nvPr/>
          </p:nvSpPr>
          <p:spPr>
            <a:xfrm>
              <a:off x="196596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82FDD6E-DFB9-4E68-86B8-3544D98C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1865" y="202103"/>
            <a:ext cx="4515868" cy="35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0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C34CD04-7288-CD7F-50D2-2B6A32A97927}"/>
              </a:ext>
            </a:extLst>
          </p:cNvPr>
          <p:cNvGrpSpPr/>
          <p:nvPr/>
        </p:nvGrpSpPr>
        <p:grpSpPr>
          <a:xfrm>
            <a:off x="1486538" y="1807124"/>
            <a:ext cx="3900879" cy="671192"/>
            <a:chOff x="1486535" y="1807121"/>
            <a:chExt cx="3900879" cy="247427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984DDC1-F1BC-F387-8552-805AD0BE9908}"/>
                </a:ext>
              </a:extLst>
            </p:cNvPr>
            <p:cNvSpPr txBox="1"/>
            <p:nvPr/>
          </p:nvSpPr>
          <p:spPr>
            <a:xfrm>
              <a:off x="1486535" y="1807121"/>
              <a:ext cx="3872022" cy="2382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70"/>
              <a:r>
                <a:rPr lang="en-US" b="1">
                  <a:gradFill flip="none" rotWithShape="1">
                    <a:gsLst>
                      <a:gs pos="0">
                        <a:srgbClr val="A81717">
                          <a:lumMod val="75000"/>
                        </a:srgbClr>
                      </a:gs>
                      <a:gs pos="97345">
                        <a:srgbClr val="540107"/>
                      </a:gs>
                    </a:gsLst>
                    <a:lin ang="2700000" scaled="1"/>
                    <a:tileRect/>
                  </a:gra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Video Game that mimics Battle Royale.</a:t>
              </a:r>
            </a:p>
          </p:txBody>
        </p:sp>
        <p:sp>
          <p:nvSpPr>
            <p:cNvPr id="6" name="TextBox 5" hidden="1">
              <a:extLst>
                <a:ext uri="{FF2B5EF4-FFF2-40B4-BE49-F238E27FC236}">
                  <a16:creationId xmlns:a16="http://schemas.microsoft.com/office/drawing/2014/main" id="{E909707D-1FD4-B35A-A4E8-11FE07554153}"/>
                </a:ext>
              </a:extLst>
            </p:cNvPr>
            <p:cNvSpPr txBox="1"/>
            <p:nvPr/>
          </p:nvSpPr>
          <p:spPr>
            <a:xfrm>
              <a:off x="1486535" y="1904457"/>
              <a:ext cx="22351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570"/>
              <a:r>
                <a:rPr lang="en-US" sz="2000" b="1">
                  <a:solidFill>
                    <a:prstClr val="black">
                      <a:lumMod val="85000"/>
                      <a:lumOff val="1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Short Text Here</a:t>
              </a:r>
            </a:p>
          </p:txBody>
        </p:sp>
        <p:sp>
          <p:nvSpPr>
            <p:cNvPr id="7" name="Rectangle 6" hidden="1">
              <a:extLst>
                <a:ext uri="{FF2B5EF4-FFF2-40B4-BE49-F238E27FC236}">
                  <a16:creationId xmlns:a16="http://schemas.microsoft.com/office/drawing/2014/main" id="{EEE07B17-B6BB-1195-7F33-66A1EB56F375}"/>
                </a:ext>
              </a:extLst>
            </p:cNvPr>
            <p:cNvSpPr/>
            <p:nvPr/>
          </p:nvSpPr>
          <p:spPr>
            <a:xfrm>
              <a:off x="1486535" y="2304567"/>
              <a:ext cx="3900879" cy="1976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9570">
                <a:lnSpc>
                  <a:spcPct val="150000"/>
                </a:lnSpc>
              </a:pP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Click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HeadingClick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HeadingClick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HeadingClick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to Insert Heading</a:t>
              </a:r>
              <a:r>
                <a:rPr 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, 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Click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HeadingClick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HeadingClick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HeadingClick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to Insert Heading</a:t>
              </a:r>
              <a:r>
                <a:rPr 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Click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HeadingClick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HeadingClick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HeadingClick</a:t>
              </a:r>
              <a:r>
                <a:rPr lang="en-US" altLang="zh-CN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to Insert </a:t>
              </a:r>
              <a:r>
                <a:rPr lang="en-US" altLang="zh-CN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Heading</a:t>
              </a:r>
              <a:r>
                <a:rPr lang="en-US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nibh</a:t>
              </a:r>
              <a:r>
                <a:rPr 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</a:t>
              </a:r>
              <a:r>
                <a:rPr lang="en-US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lacus</a:t>
              </a:r>
              <a:r>
                <a:rPr 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</a:t>
              </a:r>
              <a:r>
                <a:rPr lang="en-US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laoreet</a:t>
              </a:r>
              <a:r>
                <a:rPr 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 </a:t>
              </a:r>
              <a:r>
                <a:rPr lang="en-US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turpis</a:t>
              </a:r>
              <a:r>
                <a:rPr lang="en-US" sz="1200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, </a:t>
              </a:r>
              <a:r>
                <a:rPr lang="en-US" sz="12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quis</a:t>
              </a:r>
              <a:endParaRPr lang="en-US" sz="12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238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Background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pic>
        <p:nvPicPr>
          <p:cNvPr id="9" name="Picture 8" descr="A person wearing a helmet&#10;&#10;Description automatically generated">
            <a:extLst>
              <a:ext uri="{FF2B5EF4-FFF2-40B4-BE49-F238E27FC236}">
                <a16:creationId xmlns:a16="http://schemas.microsoft.com/office/drawing/2014/main" id="{5025D51E-AAD9-846F-2726-2A95D2C0D7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679" y="818493"/>
            <a:ext cx="5221014" cy="52210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6D7476-5061-88D1-ECF0-9A15678927F5}"/>
              </a:ext>
            </a:extLst>
          </p:cNvPr>
          <p:cNvSpPr txBox="1"/>
          <p:nvPr/>
        </p:nvSpPr>
        <p:spPr>
          <a:xfrm>
            <a:off x="1486538" y="2786507"/>
            <a:ext cx="3872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b="1">
                <a:gradFill flip="none" rotWithShape="1">
                  <a:gsLst>
                    <a:gs pos="0">
                      <a:srgbClr val="A81717">
                        <a:lumMod val="75000"/>
                      </a:srgbClr>
                    </a:gs>
                    <a:gs pos="97345">
                      <a:srgbClr val="540107"/>
                    </a:gs>
                  </a:gsLst>
                  <a:lin ang="2700000" scaled="1"/>
                  <a:tileRect/>
                </a:gradFill>
                <a:ea typeface="思源黑体 CN Medium" panose="020B0600000000000000" pitchFamily="34" charset="-122"/>
              </a:rPr>
              <a:t>100 players explore, scavenge, and eliminate each other on an empty island that shrinks over time.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0B55B-7057-80A8-0AD1-0CBDD3806005}"/>
              </a:ext>
            </a:extLst>
          </p:cNvPr>
          <p:cNvSpPr txBox="1"/>
          <p:nvPr/>
        </p:nvSpPr>
        <p:spPr>
          <a:xfrm>
            <a:off x="1486538" y="4409177"/>
            <a:ext cx="387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b="1">
                <a:gradFill flip="none" rotWithShape="1">
                  <a:gsLst>
                    <a:gs pos="0">
                      <a:srgbClr val="A81717">
                        <a:lumMod val="75000"/>
                      </a:srgbClr>
                    </a:gs>
                    <a:gs pos="97345">
                      <a:srgbClr val="540107"/>
                    </a:gs>
                  </a:gsLst>
                  <a:lin ang="2700000" scaled="1"/>
                  <a:tileRect/>
                </a:gradFill>
                <a:ea typeface="思源黑体 CN Medium" panose="020B0600000000000000" pitchFamily="34" charset="-122"/>
              </a:rPr>
              <a:t>Zone shrinks while player tries surviving to the end.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E2684-59E4-C9B9-8860-7C865A2BDB6F}"/>
              </a:ext>
            </a:extLst>
          </p:cNvPr>
          <p:cNvSpPr txBox="1"/>
          <p:nvPr/>
        </p:nvSpPr>
        <p:spPr>
          <a:xfrm>
            <a:off x="1486538" y="5361398"/>
            <a:ext cx="3872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b="1">
                <a:gradFill flip="none" rotWithShape="1">
                  <a:gsLst>
                    <a:gs pos="0">
                      <a:srgbClr val="A81717">
                        <a:lumMod val="75000"/>
                      </a:srgbClr>
                    </a:gs>
                    <a:gs pos="97345">
                      <a:srgbClr val="540107"/>
                    </a:gs>
                  </a:gsLst>
                  <a:lin ang="2700000" scaled="1"/>
                  <a:tileRect/>
                </a:gradFill>
                <a:ea typeface="思源黑体 CN Medium" panose="020B0600000000000000" pitchFamily="34" charset="-122"/>
              </a:rPr>
              <a:t>Strategies include hiding to victory or being the top fighter.</a:t>
            </a:r>
            <a:endParaRPr lang="en-US" b="1">
              <a:gradFill flip="none" rotWithShape="1">
                <a:gsLst>
                  <a:gs pos="0">
                    <a:srgbClr val="A81717">
                      <a:lumMod val="75000"/>
                    </a:srgbClr>
                  </a:gs>
                  <a:gs pos="97345">
                    <a:srgbClr val="540107"/>
                  </a:gs>
                </a:gsLst>
                <a:lin ang="2700000" scaled="1"/>
                <a:tileRect/>
              </a:gradFill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01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3030944" y="2475817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6600" b="1" spc="400">
                <a:solidFill>
                  <a:srgbClr val="E4914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字魂59号-创粗黑" panose="00000500000000000000" pitchFamily="2" charset="-122"/>
              </a:rPr>
              <a:t>PART 02</a:t>
            </a:r>
            <a:endParaRPr lang="zh-CN" altLang="en-US" sz="6600" b="1" spc="400">
              <a:solidFill>
                <a:srgbClr val="E4914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3030944" y="3506660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600">
                <a:solidFill>
                  <a:srgbClr val="E491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字魂59号-创粗黑" panose="00000500000000000000" pitchFamily="2" charset="-122"/>
              </a:rPr>
              <a:t>Goals</a:t>
            </a:r>
            <a:endParaRPr lang="zh-CN" altLang="en-US" sz="4800" spc="600">
              <a:solidFill>
                <a:srgbClr val="E4914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ED6D0B42-C615-4D49-B543-CE1AFBEF8F24}"/>
              </a:ext>
            </a:extLst>
          </p:cNvPr>
          <p:cNvSpPr txBox="1"/>
          <p:nvPr/>
        </p:nvSpPr>
        <p:spPr>
          <a:xfrm>
            <a:off x="3030944" y="4360552"/>
            <a:ext cx="5110947" cy="483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Predicting </a:t>
            </a:r>
            <a:r>
              <a:rPr lang="en-US" altLang="zh-CN" sz="9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winPlacePerc</a:t>
            </a: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, </a:t>
            </a:r>
            <a:r>
              <a:rPr lang="en-US" altLang="zh-CN" sz="900" spc="30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matchType</a:t>
            </a: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, and solving a few research-based problems</a:t>
            </a:r>
            <a:endParaRPr lang="zh-CN" altLang="en-US" sz="9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eelawadee UI Semilight" panose="020B0402040204020203" pitchFamily="34" charset="-34"/>
              <a:sym typeface="字魂59号-创粗黑" panose="000005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8C55C8-0BEF-498E-B166-DD1E58CB3EEA}"/>
              </a:ext>
            </a:extLst>
          </p:cNvPr>
          <p:cNvGrpSpPr/>
          <p:nvPr/>
        </p:nvGrpSpPr>
        <p:grpSpPr>
          <a:xfrm>
            <a:off x="3076664" y="5368500"/>
            <a:ext cx="1249680" cy="213360"/>
            <a:chOff x="929640" y="5638800"/>
            <a:chExt cx="1249680" cy="21336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011037E-1C59-4F57-B6F9-06CCB328088E}"/>
                </a:ext>
              </a:extLst>
            </p:cNvPr>
            <p:cNvSpPr/>
            <p:nvPr/>
          </p:nvSpPr>
          <p:spPr>
            <a:xfrm>
              <a:off x="92964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4943364-C55E-43AC-914B-3D57014E4C76}"/>
                </a:ext>
              </a:extLst>
            </p:cNvPr>
            <p:cNvSpPr/>
            <p:nvPr/>
          </p:nvSpPr>
          <p:spPr>
            <a:xfrm>
              <a:off x="144780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866947B-A247-4CED-BB16-BAB90312DD36}"/>
                </a:ext>
              </a:extLst>
            </p:cNvPr>
            <p:cNvSpPr/>
            <p:nvPr/>
          </p:nvSpPr>
          <p:spPr>
            <a:xfrm>
              <a:off x="196596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82FDD6E-DFB9-4E68-86B8-3544D98C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1865" y="202103"/>
            <a:ext cx="4515868" cy="35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0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44639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aim to achieve?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A2DCA9-3946-5979-58C7-76710C8CD0F8}"/>
              </a:ext>
            </a:extLst>
          </p:cNvPr>
          <p:cNvGrpSpPr/>
          <p:nvPr/>
        </p:nvGrpSpPr>
        <p:grpSpPr>
          <a:xfrm>
            <a:off x="218285" y="1369071"/>
            <a:ext cx="5837236" cy="2075831"/>
            <a:chOff x="218284" y="1369070"/>
            <a:chExt cx="5837236" cy="20758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E6628D-4942-7D35-7DA1-0A22244BC279}"/>
                </a:ext>
              </a:extLst>
            </p:cNvPr>
            <p:cNvGrpSpPr/>
            <p:nvPr/>
          </p:nvGrpSpPr>
          <p:grpSpPr>
            <a:xfrm>
              <a:off x="2069572" y="1369070"/>
              <a:ext cx="3985948" cy="2075831"/>
              <a:chOff x="2069572" y="1369070"/>
              <a:chExt cx="3985948" cy="2075831"/>
            </a:xfrm>
          </p:grpSpPr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E1C5B4C2-4DA5-2DDF-6DA6-407E5352688A}"/>
                  </a:ext>
                </a:extLst>
              </p:cNvPr>
              <p:cNvSpPr/>
              <p:nvPr/>
            </p:nvSpPr>
            <p:spPr bwMode="auto">
              <a:xfrm>
                <a:off x="3904456" y="1727200"/>
                <a:ext cx="954088" cy="295275"/>
              </a:xfrm>
              <a:custGeom>
                <a:avLst/>
                <a:gdLst>
                  <a:gd name="T0" fmla="*/ 149 w 486"/>
                  <a:gd name="T1" fmla="*/ 147 h 151"/>
                  <a:gd name="T2" fmla="*/ 29 w 486"/>
                  <a:gd name="T3" fmla="*/ 27 h 151"/>
                  <a:gd name="T4" fmla="*/ 33 w 486"/>
                  <a:gd name="T5" fmla="*/ 17 h 151"/>
                  <a:gd name="T6" fmla="*/ 16 w 486"/>
                  <a:gd name="T7" fmla="*/ 0 h 151"/>
                  <a:gd name="T8" fmla="*/ 0 w 486"/>
                  <a:gd name="T9" fmla="*/ 17 h 151"/>
                  <a:gd name="T10" fmla="*/ 16 w 486"/>
                  <a:gd name="T11" fmla="*/ 34 h 151"/>
                  <a:gd name="T12" fmla="*/ 26 w 486"/>
                  <a:gd name="T13" fmla="*/ 30 h 151"/>
                  <a:gd name="T14" fmla="*/ 147 w 486"/>
                  <a:gd name="T15" fmla="*/ 151 h 151"/>
                  <a:gd name="T16" fmla="*/ 486 w 486"/>
                  <a:gd name="T17" fmla="*/ 151 h 151"/>
                  <a:gd name="T18" fmla="*/ 486 w 486"/>
                  <a:gd name="T19" fmla="*/ 147 h 151"/>
                  <a:gd name="T20" fmla="*/ 149 w 486"/>
                  <a:gd name="T21" fmla="*/ 147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6" h="151">
                    <a:moveTo>
                      <a:pt x="149" y="147"/>
                    </a:move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4"/>
                      <a:pt x="33" y="21"/>
                      <a:pt x="33" y="17"/>
                    </a:cubicBezTo>
                    <a:cubicBezTo>
                      <a:pt x="33" y="8"/>
                      <a:pt x="25" y="0"/>
                      <a:pt x="16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26"/>
                      <a:pt x="7" y="34"/>
                      <a:pt x="16" y="34"/>
                    </a:cubicBezTo>
                    <a:cubicBezTo>
                      <a:pt x="20" y="34"/>
                      <a:pt x="24" y="32"/>
                      <a:pt x="26" y="30"/>
                    </a:cubicBezTo>
                    <a:cubicBezTo>
                      <a:pt x="147" y="151"/>
                      <a:pt x="147" y="151"/>
                      <a:pt x="147" y="151"/>
                    </a:cubicBezTo>
                    <a:cubicBezTo>
                      <a:pt x="486" y="151"/>
                      <a:pt x="486" y="151"/>
                      <a:pt x="486" y="151"/>
                    </a:cubicBezTo>
                    <a:cubicBezTo>
                      <a:pt x="486" y="147"/>
                      <a:pt x="486" y="147"/>
                      <a:pt x="486" y="147"/>
                    </a:cubicBezTo>
                    <a:lnTo>
                      <a:pt x="149" y="147"/>
                    </a:lnTo>
                    <a:close/>
                  </a:path>
                </a:pathLst>
              </a:custGeom>
              <a:solidFill>
                <a:srgbClr val="A8A8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A7F4F9E-5230-0EFB-A3B5-8702B2D8FCB7}"/>
                  </a:ext>
                </a:extLst>
              </p:cNvPr>
              <p:cNvSpPr/>
              <p:nvPr/>
            </p:nvSpPr>
            <p:spPr bwMode="auto">
              <a:xfrm>
                <a:off x="4167982" y="1520851"/>
                <a:ext cx="1887538" cy="1924050"/>
              </a:xfrm>
              <a:custGeom>
                <a:avLst/>
                <a:gdLst>
                  <a:gd name="T0" fmla="*/ 957 w 962"/>
                  <a:gd name="T1" fmla="*/ 976 h 980"/>
                  <a:gd name="T2" fmla="*/ 957 w 962"/>
                  <a:gd name="T3" fmla="*/ 976 h 980"/>
                  <a:gd name="T4" fmla="*/ 962 w 962"/>
                  <a:gd name="T5" fmla="*/ 964 h 980"/>
                  <a:gd name="T6" fmla="*/ 962 w 962"/>
                  <a:gd name="T7" fmla="*/ 396 h 980"/>
                  <a:gd name="T8" fmla="*/ 957 w 962"/>
                  <a:gd name="T9" fmla="*/ 384 h 980"/>
                  <a:gd name="T10" fmla="*/ 579 w 962"/>
                  <a:gd name="T11" fmla="*/ 7 h 980"/>
                  <a:gd name="T12" fmla="*/ 556 w 962"/>
                  <a:gd name="T13" fmla="*/ 7 h 980"/>
                  <a:gd name="T14" fmla="*/ 6 w 962"/>
                  <a:gd name="T15" fmla="*/ 557 h 980"/>
                  <a:gd name="T16" fmla="*/ 6 w 962"/>
                  <a:gd name="T17" fmla="*/ 580 h 980"/>
                  <a:gd name="T18" fmla="*/ 402 w 962"/>
                  <a:gd name="T19" fmla="*/ 976 h 980"/>
                  <a:gd name="T20" fmla="*/ 414 w 962"/>
                  <a:gd name="T21" fmla="*/ 980 h 980"/>
                  <a:gd name="T22" fmla="*/ 945 w 962"/>
                  <a:gd name="T23" fmla="*/ 980 h 980"/>
                  <a:gd name="T24" fmla="*/ 957 w 962"/>
                  <a:gd name="T25" fmla="*/ 976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62" h="980">
                    <a:moveTo>
                      <a:pt x="957" y="976"/>
                    </a:moveTo>
                    <a:cubicBezTo>
                      <a:pt x="957" y="976"/>
                      <a:pt x="957" y="976"/>
                      <a:pt x="957" y="976"/>
                    </a:cubicBezTo>
                    <a:cubicBezTo>
                      <a:pt x="960" y="973"/>
                      <a:pt x="962" y="968"/>
                      <a:pt x="962" y="964"/>
                    </a:cubicBezTo>
                    <a:cubicBezTo>
                      <a:pt x="962" y="396"/>
                      <a:pt x="962" y="396"/>
                      <a:pt x="962" y="396"/>
                    </a:cubicBezTo>
                    <a:cubicBezTo>
                      <a:pt x="962" y="391"/>
                      <a:pt x="960" y="387"/>
                      <a:pt x="957" y="384"/>
                    </a:cubicBezTo>
                    <a:cubicBezTo>
                      <a:pt x="579" y="7"/>
                      <a:pt x="579" y="7"/>
                      <a:pt x="579" y="7"/>
                    </a:cubicBezTo>
                    <a:cubicBezTo>
                      <a:pt x="573" y="0"/>
                      <a:pt x="563" y="0"/>
                      <a:pt x="556" y="7"/>
                    </a:cubicBezTo>
                    <a:cubicBezTo>
                      <a:pt x="6" y="557"/>
                      <a:pt x="6" y="557"/>
                      <a:pt x="6" y="557"/>
                    </a:cubicBezTo>
                    <a:cubicBezTo>
                      <a:pt x="0" y="563"/>
                      <a:pt x="0" y="573"/>
                      <a:pt x="6" y="580"/>
                    </a:cubicBezTo>
                    <a:cubicBezTo>
                      <a:pt x="402" y="976"/>
                      <a:pt x="402" y="976"/>
                      <a:pt x="402" y="976"/>
                    </a:cubicBezTo>
                    <a:cubicBezTo>
                      <a:pt x="405" y="979"/>
                      <a:pt x="410" y="980"/>
                      <a:pt x="414" y="980"/>
                    </a:cubicBezTo>
                    <a:cubicBezTo>
                      <a:pt x="945" y="980"/>
                      <a:pt x="945" y="980"/>
                      <a:pt x="945" y="980"/>
                    </a:cubicBezTo>
                    <a:cubicBezTo>
                      <a:pt x="950" y="980"/>
                      <a:pt x="954" y="979"/>
                      <a:pt x="957" y="9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B19A83-112E-8834-451C-902B20BF5F20}"/>
                  </a:ext>
                </a:extLst>
              </p:cNvPr>
              <p:cNvSpPr txBox="1"/>
              <p:nvPr/>
            </p:nvSpPr>
            <p:spPr>
              <a:xfrm>
                <a:off x="4845369" y="2636347"/>
                <a:ext cx="1210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Open Sans" panose="020B0606030504020204" pitchFamily="34" charset="0"/>
                    <a:sym typeface="字魂59号-创粗黑" panose="00000500000000000000" pitchFamily="2" charset="-122"/>
                  </a:rPr>
                  <a:t>Predict</a:t>
                </a:r>
                <a:endParaRPr lang="en-IN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en Sans" panose="020B0606030504020204" pitchFamily="34" charset="0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4F203B-346A-7C48-CB24-F5F074B207D5}"/>
                  </a:ext>
                </a:extLst>
              </p:cNvPr>
              <p:cNvSpPr txBox="1"/>
              <p:nvPr/>
            </p:nvSpPr>
            <p:spPr>
              <a:xfrm>
                <a:off x="2069572" y="1369070"/>
                <a:ext cx="186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2000" b="1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Open Sans" panose="020B0606030504020204" pitchFamily="34" charset="0"/>
                    <a:sym typeface="字魂59号-创粗黑" panose="00000500000000000000" pitchFamily="2" charset="-122"/>
                  </a:rPr>
                  <a:t>winPlacePerc</a:t>
                </a:r>
                <a:endParaRPr lang="en-IN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en Sans" panose="020B0606030504020204" pitchFamily="34" charset="0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101603-86F5-DA74-0C89-EE2BBE4DD8C0}"/>
                </a:ext>
              </a:extLst>
            </p:cNvPr>
            <p:cNvSpPr/>
            <p:nvPr/>
          </p:nvSpPr>
          <p:spPr>
            <a:xfrm>
              <a:off x="218284" y="1768257"/>
              <a:ext cx="3560759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>
                  <a:solidFill>
                    <a:schemeClr val="bg1">
                      <a:lumMod val="65000"/>
                    </a:schemeClr>
                  </a:solidFill>
                  <a:ea typeface="思源黑体 CN Medium" panose="020B0600000000000000" pitchFamily="34" charset="-122"/>
                  <a:cs typeface="Open Sans" panose="020B0606030504020204" pitchFamily="34" charset="0"/>
                </a:rPr>
                <a:t>Predict </a:t>
              </a:r>
              <a:r>
                <a:rPr lang="en-US" sz="1200" err="1">
                  <a:solidFill>
                    <a:schemeClr val="bg1">
                      <a:lumMod val="65000"/>
                    </a:schemeClr>
                  </a:solidFill>
                  <a:ea typeface="思源黑体 CN Medium" panose="020B0600000000000000" pitchFamily="34" charset="-122"/>
                  <a:cs typeface="Open Sans" panose="020B0606030504020204" pitchFamily="34" charset="0"/>
                </a:rPr>
                <a:t>winPlacePerc</a:t>
              </a:r>
              <a:r>
                <a:rPr lang="en-US" sz="1200">
                  <a:solidFill>
                    <a:schemeClr val="bg1">
                      <a:lumMod val="65000"/>
                    </a:schemeClr>
                  </a:solidFill>
                  <a:ea typeface="思源黑体 CN Medium" panose="020B0600000000000000" pitchFamily="34" charset="-122"/>
                  <a:cs typeface="Open Sans" panose="020B0606030504020204" pitchFamily="34" charset="0"/>
                </a:rPr>
                <a:t> response in range [0, 1], given all the attributes.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4AD89B-045C-ECAE-B905-C3D2F7FCF261}"/>
              </a:ext>
            </a:extLst>
          </p:cNvPr>
          <p:cNvGrpSpPr/>
          <p:nvPr/>
        </p:nvGrpSpPr>
        <p:grpSpPr>
          <a:xfrm>
            <a:off x="6306344" y="1328191"/>
            <a:ext cx="5885656" cy="2129386"/>
            <a:chOff x="6306344" y="1328189"/>
            <a:chExt cx="5885656" cy="2129387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8043764-B543-7F2C-1F8C-94252520307B}"/>
                </a:ext>
              </a:extLst>
            </p:cNvPr>
            <p:cNvSpPr/>
            <p:nvPr/>
          </p:nvSpPr>
          <p:spPr bwMode="auto">
            <a:xfrm>
              <a:off x="7552531" y="1727200"/>
              <a:ext cx="954088" cy="295275"/>
            </a:xfrm>
            <a:custGeom>
              <a:avLst/>
              <a:gdLst>
                <a:gd name="T0" fmla="*/ 337 w 486"/>
                <a:gd name="T1" fmla="*/ 147 h 151"/>
                <a:gd name="T2" fmla="*/ 457 w 486"/>
                <a:gd name="T3" fmla="*/ 27 h 151"/>
                <a:gd name="T4" fmla="*/ 453 w 486"/>
                <a:gd name="T5" fmla="*/ 17 h 151"/>
                <a:gd name="T6" fmla="*/ 470 w 486"/>
                <a:gd name="T7" fmla="*/ 0 h 151"/>
                <a:gd name="T8" fmla="*/ 486 w 486"/>
                <a:gd name="T9" fmla="*/ 17 h 151"/>
                <a:gd name="T10" fmla="*/ 470 w 486"/>
                <a:gd name="T11" fmla="*/ 34 h 151"/>
                <a:gd name="T12" fmla="*/ 460 w 486"/>
                <a:gd name="T13" fmla="*/ 30 h 151"/>
                <a:gd name="T14" fmla="*/ 339 w 486"/>
                <a:gd name="T15" fmla="*/ 151 h 151"/>
                <a:gd name="T16" fmla="*/ 0 w 486"/>
                <a:gd name="T17" fmla="*/ 151 h 151"/>
                <a:gd name="T18" fmla="*/ 0 w 486"/>
                <a:gd name="T19" fmla="*/ 147 h 151"/>
                <a:gd name="T20" fmla="*/ 337 w 486"/>
                <a:gd name="T21" fmla="*/ 14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6" h="151">
                  <a:moveTo>
                    <a:pt x="337" y="147"/>
                  </a:moveTo>
                  <a:cubicBezTo>
                    <a:pt x="457" y="27"/>
                    <a:pt x="457" y="27"/>
                    <a:pt x="457" y="27"/>
                  </a:cubicBezTo>
                  <a:cubicBezTo>
                    <a:pt x="455" y="24"/>
                    <a:pt x="453" y="21"/>
                    <a:pt x="453" y="17"/>
                  </a:cubicBezTo>
                  <a:cubicBezTo>
                    <a:pt x="453" y="8"/>
                    <a:pt x="461" y="0"/>
                    <a:pt x="470" y="0"/>
                  </a:cubicBezTo>
                  <a:cubicBezTo>
                    <a:pt x="479" y="0"/>
                    <a:pt x="486" y="8"/>
                    <a:pt x="486" y="17"/>
                  </a:cubicBezTo>
                  <a:cubicBezTo>
                    <a:pt x="486" y="26"/>
                    <a:pt x="479" y="34"/>
                    <a:pt x="470" y="34"/>
                  </a:cubicBezTo>
                  <a:cubicBezTo>
                    <a:pt x="466" y="34"/>
                    <a:pt x="462" y="32"/>
                    <a:pt x="460" y="30"/>
                  </a:cubicBezTo>
                  <a:cubicBezTo>
                    <a:pt x="339" y="151"/>
                    <a:pt x="339" y="151"/>
                    <a:pt x="339" y="151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47"/>
                    <a:pt x="0" y="147"/>
                    <a:pt x="0" y="147"/>
                  </a:cubicBezTo>
                  <a:lnTo>
                    <a:pt x="337" y="147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DE61BACD-3CD7-EDC5-1EAB-54D67B638259}"/>
                </a:ext>
              </a:extLst>
            </p:cNvPr>
            <p:cNvSpPr/>
            <p:nvPr/>
          </p:nvSpPr>
          <p:spPr bwMode="auto">
            <a:xfrm>
              <a:off x="6306344" y="1522413"/>
              <a:ext cx="1924050" cy="1935163"/>
            </a:xfrm>
            <a:custGeom>
              <a:avLst/>
              <a:gdLst>
                <a:gd name="T0" fmla="*/ 30 w 980"/>
                <a:gd name="T1" fmla="*/ 980 h 985"/>
                <a:gd name="T2" fmla="*/ 566 w 980"/>
                <a:gd name="T3" fmla="*/ 980 h 985"/>
                <a:gd name="T4" fmla="*/ 578 w 980"/>
                <a:gd name="T5" fmla="*/ 976 h 985"/>
                <a:gd name="T6" fmla="*/ 974 w 980"/>
                <a:gd name="T7" fmla="*/ 580 h 985"/>
                <a:gd name="T8" fmla="*/ 974 w 980"/>
                <a:gd name="T9" fmla="*/ 557 h 985"/>
                <a:gd name="T10" fmla="*/ 424 w 980"/>
                <a:gd name="T11" fmla="*/ 7 h 985"/>
                <a:gd name="T12" fmla="*/ 401 w 980"/>
                <a:gd name="T13" fmla="*/ 7 h 985"/>
                <a:gd name="T14" fmla="*/ 5 w 980"/>
                <a:gd name="T15" fmla="*/ 403 h 985"/>
                <a:gd name="T16" fmla="*/ 0 w 980"/>
                <a:gd name="T17" fmla="*/ 414 h 985"/>
                <a:gd name="T18" fmla="*/ 0 w 980"/>
                <a:gd name="T19" fmla="*/ 956 h 985"/>
                <a:gd name="T20" fmla="*/ 30 w 980"/>
                <a:gd name="T21" fmla="*/ 980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80" h="985">
                  <a:moveTo>
                    <a:pt x="30" y="980"/>
                  </a:moveTo>
                  <a:cubicBezTo>
                    <a:pt x="566" y="980"/>
                    <a:pt x="566" y="980"/>
                    <a:pt x="566" y="980"/>
                  </a:cubicBezTo>
                  <a:cubicBezTo>
                    <a:pt x="571" y="980"/>
                    <a:pt x="575" y="979"/>
                    <a:pt x="578" y="976"/>
                  </a:cubicBezTo>
                  <a:cubicBezTo>
                    <a:pt x="974" y="580"/>
                    <a:pt x="974" y="580"/>
                    <a:pt x="974" y="580"/>
                  </a:cubicBezTo>
                  <a:cubicBezTo>
                    <a:pt x="980" y="573"/>
                    <a:pt x="980" y="563"/>
                    <a:pt x="974" y="557"/>
                  </a:cubicBezTo>
                  <a:cubicBezTo>
                    <a:pt x="424" y="7"/>
                    <a:pt x="424" y="7"/>
                    <a:pt x="424" y="7"/>
                  </a:cubicBezTo>
                  <a:cubicBezTo>
                    <a:pt x="417" y="0"/>
                    <a:pt x="407" y="0"/>
                    <a:pt x="401" y="7"/>
                  </a:cubicBezTo>
                  <a:cubicBezTo>
                    <a:pt x="5" y="403"/>
                    <a:pt x="5" y="403"/>
                    <a:pt x="5" y="403"/>
                  </a:cubicBezTo>
                  <a:cubicBezTo>
                    <a:pt x="2" y="406"/>
                    <a:pt x="0" y="410"/>
                    <a:pt x="0" y="414"/>
                  </a:cubicBezTo>
                  <a:cubicBezTo>
                    <a:pt x="0" y="956"/>
                    <a:pt x="0" y="956"/>
                    <a:pt x="0" y="956"/>
                  </a:cubicBezTo>
                  <a:cubicBezTo>
                    <a:pt x="0" y="985"/>
                    <a:pt x="17" y="980"/>
                    <a:pt x="30" y="98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26144E-3C0C-DDA1-AAFE-C6F376C3A219}"/>
                </a:ext>
              </a:extLst>
            </p:cNvPr>
            <p:cNvSpPr txBox="1"/>
            <p:nvPr/>
          </p:nvSpPr>
          <p:spPr>
            <a:xfrm>
              <a:off x="8631240" y="1328189"/>
              <a:ext cx="31137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en Sans" panose="020B0606030504020204" pitchFamily="34" charset="0"/>
                  <a:sym typeface="字魂59号-创粗黑" panose="00000500000000000000" pitchFamily="2" charset="-122"/>
                </a:rPr>
                <a:t>Gameplay strategies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AE20A1-E7A2-B927-B14F-A62429F70589}"/>
                </a:ext>
              </a:extLst>
            </p:cNvPr>
            <p:cNvSpPr/>
            <p:nvPr/>
          </p:nvSpPr>
          <p:spPr>
            <a:xfrm>
              <a:off x="8631241" y="1867972"/>
              <a:ext cx="3560759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bg1">
                      <a:lumMod val="6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en Sans" panose="020B0606030504020204" pitchFamily="34" charset="0"/>
                  <a:sym typeface="字魂59号-创粗黑" panose="00000500000000000000" pitchFamily="2" charset="-122"/>
                </a:rPr>
                <a:t>Impact of walking, swimming and riding on the response variable</a:t>
              </a:r>
              <a:endParaRPr lang="en-IN" sz="120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78E2BCD-22FE-4AE0-DE87-D4F439327293}"/>
              </a:ext>
            </a:extLst>
          </p:cNvPr>
          <p:cNvGrpSpPr/>
          <p:nvPr/>
        </p:nvGrpSpPr>
        <p:grpSpPr>
          <a:xfrm>
            <a:off x="6306344" y="3700824"/>
            <a:ext cx="5885656" cy="1932908"/>
            <a:chOff x="6306344" y="3698875"/>
            <a:chExt cx="5885656" cy="1932907"/>
          </a:xfrm>
        </p:grpSpPr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CD5F42B6-932F-33E7-B26C-964D82BBFA04}"/>
                </a:ext>
              </a:extLst>
            </p:cNvPr>
            <p:cNvSpPr/>
            <p:nvPr/>
          </p:nvSpPr>
          <p:spPr bwMode="auto">
            <a:xfrm>
              <a:off x="7552531" y="5084763"/>
              <a:ext cx="954088" cy="295275"/>
            </a:xfrm>
            <a:custGeom>
              <a:avLst/>
              <a:gdLst>
                <a:gd name="T0" fmla="*/ 337 w 486"/>
                <a:gd name="T1" fmla="*/ 4 h 150"/>
                <a:gd name="T2" fmla="*/ 457 w 486"/>
                <a:gd name="T3" fmla="*/ 124 h 150"/>
                <a:gd name="T4" fmla="*/ 453 w 486"/>
                <a:gd name="T5" fmla="*/ 134 h 150"/>
                <a:gd name="T6" fmla="*/ 470 w 486"/>
                <a:gd name="T7" fmla="*/ 150 h 150"/>
                <a:gd name="T8" fmla="*/ 486 w 486"/>
                <a:gd name="T9" fmla="*/ 134 h 150"/>
                <a:gd name="T10" fmla="*/ 470 w 486"/>
                <a:gd name="T11" fmla="*/ 117 h 150"/>
                <a:gd name="T12" fmla="*/ 460 w 486"/>
                <a:gd name="T13" fmla="*/ 121 h 150"/>
                <a:gd name="T14" fmla="*/ 339 w 486"/>
                <a:gd name="T15" fmla="*/ 0 h 150"/>
                <a:gd name="T16" fmla="*/ 0 w 486"/>
                <a:gd name="T17" fmla="*/ 0 h 150"/>
                <a:gd name="T18" fmla="*/ 0 w 486"/>
                <a:gd name="T19" fmla="*/ 4 h 150"/>
                <a:gd name="T20" fmla="*/ 337 w 486"/>
                <a:gd name="T21" fmla="*/ 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6" h="150">
                  <a:moveTo>
                    <a:pt x="337" y="4"/>
                  </a:moveTo>
                  <a:cubicBezTo>
                    <a:pt x="457" y="124"/>
                    <a:pt x="457" y="124"/>
                    <a:pt x="457" y="124"/>
                  </a:cubicBezTo>
                  <a:cubicBezTo>
                    <a:pt x="455" y="126"/>
                    <a:pt x="453" y="130"/>
                    <a:pt x="453" y="134"/>
                  </a:cubicBezTo>
                  <a:cubicBezTo>
                    <a:pt x="453" y="143"/>
                    <a:pt x="461" y="150"/>
                    <a:pt x="470" y="150"/>
                  </a:cubicBezTo>
                  <a:cubicBezTo>
                    <a:pt x="479" y="150"/>
                    <a:pt x="486" y="143"/>
                    <a:pt x="486" y="134"/>
                  </a:cubicBezTo>
                  <a:cubicBezTo>
                    <a:pt x="486" y="125"/>
                    <a:pt x="479" y="117"/>
                    <a:pt x="470" y="117"/>
                  </a:cubicBezTo>
                  <a:cubicBezTo>
                    <a:pt x="466" y="117"/>
                    <a:pt x="462" y="119"/>
                    <a:pt x="460" y="121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337" y="4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4589AD4D-895C-B941-2AC0-365062B93DA2}"/>
                </a:ext>
              </a:extLst>
            </p:cNvPr>
            <p:cNvSpPr/>
            <p:nvPr/>
          </p:nvSpPr>
          <p:spPr bwMode="auto">
            <a:xfrm>
              <a:off x="6306344" y="3698875"/>
              <a:ext cx="1924050" cy="1885950"/>
            </a:xfrm>
            <a:custGeom>
              <a:avLst/>
              <a:gdLst>
                <a:gd name="T0" fmla="*/ 5 w 980"/>
                <a:gd name="T1" fmla="*/ 5 h 961"/>
                <a:gd name="T2" fmla="*/ 5 w 980"/>
                <a:gd name="T3" fmla="*/ 5 h 961"/>
                <a:gd name="T4" fmla="*/ 0 w 980"/>
                <a:gd name="T5" fmla="*/ 16 h 961"/>
                <a:gd name="T6" fmla="*/ 0 w 980"/>
                <a:gd name="T7" fmla="*/ 548 h 961"/>
                <a:gd name="T8" fmla="*/ 5 w 980"/>
                <a:gd name="T9" fmla="*/ 559 h 961"/>
                <a:gd name="T10" fmla="*/ 401 w 980"/>
                <a:gd name="T11" fmla="*/ 955 h 961"/>
                <a:gd name="T12" fmla="*/ 424 w 980"/>
                <a:gd name="T13" fmla="*/ 955 h 961"/>
                <a:gd name="T14" fmla="*/ 974 w 980"/>
                <a:gd name="T15" fmla="*/ 405 h 961"/>
                <a:gd name="T16" fmla="*/ 974 w 980"/>
                <a:gd name="T17" fmla="*/ 382 h 961"/>
                <a:gd name="T18" fmla="*/ 596 w 980"/>
                <a:gd name="T19" fmla="*/ 5 h 961"/>
                <a:gd name="T20" fmla="*/ 585 w 980"/>
                <a:gd name="T21" fmla="*/ 0 h 961"/>
                <a:gd name="T22" fmla="*/ 16 w 980"/>
                <a:gd name="T23" fmla="*/ 0 h 961"/>
                <a:gd name="T24" fmla="*/ 5 w 980"/>
                <a:gd name="T25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0" h="961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2" y="8"/>
                    <a:pt x="0" y="12"/>
                    <a:pt x="0" y="16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552"/>
                    <a:pt x="2" y="556"/>
                    <a:pt x="5" y="559"/>
                  </a:cubicBezTo>
                  <a:cubicBezTo>
                    <a:pt x="401" y="955"/>
                    <a:pt x="401" y="955"/>
                    <a:pt x="401" y="955"/>
                  </a:cubicBezTo>
                  <a:cubicBezTo>
                    <a:pt x="407" y="961"/>
                    <a:pt x="417" y="961"/>
                    <a:pt x="424" y="955"/>
                  </a:cubicBezTo>
                  <a:cubicBezTo>
                    <a:pt x="974" y="405"/>
                    <a:pt x="974" y="405"/>
                    <a:pt x="974" y="405"/>
                  </a:cubicBezTo>
                  <a:cubicBezTo>
                    <a:pt x="980" y="399"/>
                    <a:pt x="980" y="388"/>
                    <a:pt x="974" y="382"/>
                  </a:cubicBezTo>
                  <a:cubicBezTo>
                    <a:pt x="596" y="5"/>
                    <a:pt x="596" y="5"/>
                    <a:pt x="596" y="5"/>
                  </a:cubicBezTo>
                  <a:cubicBezTo>
                    <a:pt x="593" y="2"/>
                    <a:pt x="589" y="0"/>
                    <a:pt x="58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8" y="2"/>
                    <a:pt x="5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CE0BA2-1174-17C3-BFE5-7A4F0ED5817B}"/>
                </a:ext>
              </a:extLst>
            </p:cNvPr>
            <p:cNvSpPr txBox="1"/>
            <p:nvPr/>
          </p:nvSpPr>
          <p:spPr>
            <a:xfrm>
              <a:off x="8631243" y="4974129"/>
              <a:ext cx="1924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en Sans" panose="020B0606030504020204" pitchFamily="34" charset="0"/>
                  <a:sym typeface="字魂59号-创粗黑" panose="00000500000000000000" pitchFamily="2" charset="-122"/>
                </a:rPr>
                <a:t>Match Type</a:t>
              </a:r>
              <a:endParaRPr lang="en-IN" sz="20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A7A9A15-F400-30C4-78D5-10CADBB99E30}"/>
                </a:ext>
              </a:extLst>
            </p:cNvPr>
            <p:cNvSpPr/>
            <p:nvPr/>
          </p:nvSpPr>
          <p:spPr>
            <a:xfrm>
              <a:off x="8631241" y="5295087"/>
              <a:ext cx="3560759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00">
                  <a:solidFill>
                    <a:schemeClr val="bg1">
                      <a:lumMod val="6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en Sans" panose="020B0606030504020204" pitchFamily="34" charset="0"/>
                  <a:sym typeface="字魂59号-创粗黑" panose="00000500000000000000" pitchFamily="2" charset="-122"/>
                </a:rPr>
                <a:t>A response variable with 6 categories</a:t>
              </a:r>
              <a:endParaRPr lang="en-IN" sz="120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0BC986-D0E7-A917-FCDB-08E4EAE4285C}"/>
              </a:ext>
            </a:extLst>
          </p:cNvPr>
          <p:cNvGrpSpPr/>
          <p:nvPr/>
        </p:nvGrpSpPr>
        <p:grpSpPr>
          <a:xfrm>
            <a:off x="259331" y="3698875"/>
            <a:ext cx="5796190" cy="2192001"/>
            <a:chOff x="259330" y="3698875"/>
            <a:chExt cx="5796189" cy="2192000"/>
          </a:xfrm>
        </p:grpSpPr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6A3126CB-1E5E-8FAA-AB8A-719004A16EA9}"/>
                </a:ext>
              </a:extLst>
            </p:cNvPr>
            <p:cNvSpPr/>
            <p:nvPr/>
          </p:nvSpPr>
          <p:spPr bwMode="auto">
            <a:xfrm>
              <a:off x="3904456" y="5084763"/>
              <a:ext cx="954088" cy="295275"/>
            </a:xfrm>
            <a:custGeom>
              <a:avLst/>
              <a:gdLst>
                <a:gd name="T0" fmla="*/ 149 w 486"/>
                <a:gd name="T1" fmla="*/ 4 h 150"/>
                <a:gd name="T2" fmla="*/ 29 w 486"/>
                <a:gd name="T3" fmla="*/ 124 h 150"/>
                <a:gd name="T4" fmla="*/ 33 w 486"/>
                <a:gd name="T5" fmla="*/ 134 h 150"/>
                <a:gd name="T6" fmla="*/ 16 w 486"/>
                <a:gd name="T7" fmla="*/ 150 h 150"/>
                <a:gd name="T8" fmla="*/ 0 w 486"/>
                <a:gd name="T9" fmla="*/ 134 h 150"/>
                <a:gd name="T10" fmla="*/ 16 w 486"/>
                <a:gd name="T11" fmla="*/ 117 h 150"/>
                <a:gd name="T12" fmla="*/ 26 w 486"/>
                <a:gd name="T13" fmla="*/ 121 h 150"/>
                <a:gd name="T14" fmla="*/ 147 w 486"/>
                <a:gd name="T15" fmla="*/ 0 h 150"/>
                <a:gd name="T16" fmla="*/ 486 w 486"/>
                <a:gd name="T17" fmla="*/ 0 h 150"/>
                <a:gd name="T18" fmla="*/ 486 w 486"/>
                <a:gd name="T19" fmla="*/ 4 h 150"/>
                <a:gd name="T20" fmla="*/ 149 w 486"/>
                <a:gd name="T21" fmla="*/ 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6" h="150">
                  <a:moveTo>
                    <a:pt x="149" y="4"/>
                  </a:moveTo>
                  <a:cubicBezTo>
                    <a:pt x="29" y="124"/>
                    <a:pt x="29" y="124"/>
                    <a:pt x="29" y="124"/>
                  </a:cubicBezTo>
                  <a:cubicBezTo>
                    <a:pt x="31" y="126"/>
                    <a:pt x="33" y="130"/>
                    <a:pt x="33" y="134"/>
                  </a:cubicBezTo>
                  <a:cubicBezTo>
                    <a:pt x="33" y="143"/>
                    <a:pt x="25" y="150"/>
                    <a:pt x="16" y="150"/>
                  </a:cubicBezTo>
                  <a:cubicBezTo>
                    <a:pt x="7" y="150"/>
                    <a:pt x="0" y="143"/>
                    <a:pt x="0" y="134"/>
                  </a:cubicBezTo>
                  <a:cubicBezTo>
                    <a:pt x="0" y="125"/>
                    <a:pt x="7" y="117"/>
                    <a:pt x="16" y="117"/>
                  </a:cubicBezTo>
                  <a:cubicBezTo>
                    <a:pt x="20" y="117"/>
                    <a:pt x="24" y="119"/>
                    <a:pt x="26" y="121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86" y="4"/>
                    <a:pt x="486" y="4"/>
                    <a:pt x="486" y="4"/>
                  </a:cubicBezTo>
                  <a:lnTo>
                    <a:pt x="149" y="4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EB9FF076-44E9-0657-3ABF-D170B2F254DE}"/>
                </a:ext>
              </a:extLst>
            </p:cNvPr>
            <p:cNvSpPr/>
            <p:nvPr/>
          </p:nvSpPr>
          <p:spPr bwMode="auto">
            <a:xfrm>
              <a:off x="4167981" y="3698875"/>
              <a:ext cx="1887538" cy="1885950"/>
            </a:xfrm>
            <a:custGeom>
              <a:avLst/>
              <a:gdLst>
                <a:gd name="T0" fmla="*/ 384 w 962"/>
                <a:gd name="T1" fmla="*/ 5 h 961"/>
                <a:gd name="T2" fmla="*/ 6 w 962"/>
                <a:gd name="T3" fmla="*/ 382 h 961"/>
                <a:gd name="T4" fmla="*/ 6 w 962"/>
                <a:gd name="T5" fmla="*/ 405 h 961"/>
                <a:gd name="T6" fmla="*/ 556 w 962"/>
                <a:gd name="T7" fmla="*/ 955 h 961"/>
                <a:gd name="T8" fmla="*/ 579 w 962"/>
                <a:gd name="T9" fmla="*/ 955 h 961"/>
                <a:gd name="T10" fmla="*/ 957 w 962"/>
                <a:gd name="T11" fmla="*/ 578 h 961"/>
                <a:gd name="T12" fmla="*/ 962 w 962"/>
                <a:gd name="T13" fmla="*/ 566 h 961"/>
                <a:gd name="T14" fmla="*/ 962 w 962"/>
                <a:gd name="T15" fmla="*/ 16 h 961"/>
                <a:gd name="T16" fmla="*/ 945 w 962"/>
                <a:gd name="T17" fmla="*/ 0 h 961"/>
                <a:gd name="T18" fmla="*/ 395 w 962"/>
                <a:gd name="T19" fmla="*/ 0 h 961"/>
                <a:gd name="T20" fmla="*/ 384 w 962"/>
                <a:gd name="T21" fmla="*/ 5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2" h="961">
                  <a:moveTo>
                    <a:pt x="384" y="5"/>
                  </a:moveTo>
                  <a:cubicBezTo>
                    <a:pt x="6" y="382"/>
                    <a:pt x="6" y="382"/>
                    <a:pt x="6" y="382"/>
                  </a:cubicBezTo>
                  <a:cubicBezTo>
                    <a:pt x="0" y="388"/>
                    <a:pt x="0" y="399"/>
                    <a:pt x="6" y="405"/>
                  </a:cubicBezTo>
                  <a:cubicBezTo>
                    <a:pt x="556" y="955"/>
                    <a:pt x="556" y="955"/>
                    <a:pt x="556" y="955"/>
                  </a:cubicBezTo>
                  <a:cubicBezTo>
                    <a:pt x="563" y="961"/>
                    <a:pt x="573" y="961"/>
                    <a:pt x="579" y="955"/>
                  </a:cubicBezTo>
                  <a:cubicBezTo>
                    <a:pt x="957" y="578"/>
                    <a:pt x="957" y="578"/>
                    <a:pt x="957" y="578"/>
                  </a:cubicBezTo>
                  <a:cubicBezTo>
                    <a:pt x="960" y="575"/>
                    <a:pt x="962" y="570"/>
                    <a:pt x="962" y="566"/>
                  </a:cubicBezTo>
                  <a:cubicBezTo>
                    <a:pt x="962" y="16"/>
                    <a:pt x="962" y="16"/>
                    <a:pt x="962" y="16"/>
                  </a:cubicBezTo>
                  <a:cubicBezTo>
                    <a:pt x="962" y="7"/>
                    <a:pt x="954" y="0"/>
                    <a:pt x="945" y="0"/>
                  </a:cubicBezTo>
                  <a:cubicBezTo>
                    <a:pt x="395" y="0"/>
                    <a:pt x="395" y="0"/>
                    <a:pt x="395" y="0"/>
                  </a:cubicBezTo>
                  <a:cubicBezTo>
                    <a:pt x="391" y="0"/>
                    <a:pt x="387" y="2"/>
                    <a:pt x="384" y="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24FEB9C6-0510-A43C-7B92-F8E3EC6BB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7456" y="4445000"/>
              <a:ext cx="150813" cy="38100"/>
            </a:xfrm>
            <a:custGeom>
              <a:avLst/>
              <a:gdLst>
                <a:gd name="T0" fmla="*/ 23 w 95"/>
                <a:gd name="T1" fmla="*/ 0 h 24"/>
                <a:gd name="T2" fmla="*/ 0 w 95"/>
                <a:gd name="T3" fmla="*/ 24 h 24"/>
                <a:gd name="T4" fmla="*/ 95 w 95"/>
                <a:gd name="T5" fmla="*/ 24 h 24"/>
                <a:gd name="T6" fmla="*/ 71 w 95"/>
                <a:gd name="T7" fmla="*/ 0 h 24"/>
                <a:gd name="T8" fmla="*/ 23 w 95"/>
                <a:gd name="T9" fmla="*/ 0 h 24"/>
                <a:gd name="T10" fmla="*/ 23 w 95"/>
                <a:gd name="T11" fmla="*/ 0 h 24"/>
                <a:gd name="T12" fmla="*/ 23 w 9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4">
                  <a:moveTo>
                    <a:pt x="23" y="0"/>
                  </a:moveTo>
                  <a:lnTo>
                    <a:pt x="0" y="24"/>
                  </a:lnTo>
                  <a:lnTo>
                    <a:pt x="95" y="24"/>
                  </a:lnTo>
                  <a:lnTo>
                    <a:pt x="71" y="0"/>
                  </a:lnTo>
                  <a:lnTo>
                    <a:pt x="23" y="0"/>
                  </a:lnTo>
                  <a:moveTo>
                    <a:pt x="23" y="0"/>
                  </a:moveTo>
                  <a:lnTo>
                    <a:pt x="2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61CF0CC-8460-78AD-609A-838F152E163B}"/>
                </a:ext>
              </a:extLst>
            </p:cNvPr>
            <p:cNvSpPr txBox="1"/>
            <p:nvPr/>
          </p:nvSpPr>
          <p:spPr>
            <a:xfrm>
              <a:off x="5408612" y="3698876"/>
              <a:ext cx="18473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IN" sz="4000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9105E19-A2D7-24D0-E85A-975A2AA88D9A}"/>
                </a:ext>
              </a:extLst>
            </p:cNvPr>
            <p:cNvSpPr txBox="1"/>
            <p:nvPr/>
          </p:nvSpPr>
          <p:spPr>
            <a:xfrm>
              <a:off x="1012932" y="4955842"/>
              <a:ext cx="2863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en Sans" panose="020B0606030504020204" pitchFamily="34" charset="0"/>
                  <a:sym typeface="字魂59号-创粗黑" panose="00000500000000000000" pitchFamily="2" charset="-122"/>
                </a:rPr>
                <a:t>Team Play Attributes</a:t>
              </a:r>
              <a:endParaRPr lang="en-IN" sz="2000" b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字魂59号-创粗黑" panose="00000500000000000000" pitchFamily="2" charset="-122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5D35D47-ED46-2AC3-9188-05232B066F87}"/>
                </a:ext>
              </a:extLst>
            </p:cNvPr>
            <p:cNvSpPr/>
            <p:nvPr/>
          </p:nvSpPr>
          <p:spPr>
            <a:xfrm>
              <a:off x="259330" y="5277181"/>
              <a:ext cx="3560758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zh-CN" sz="1200">
                  <a:solidFill>
                    <a:schemeClr val="bg1">
                      <a:lumMod val="6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Open Sans" panose="020B0606030504020204" pitchFamily="34" charset="0"/>
                  <a:sym typeface="字魂59号-创粗黑" panose="00000500000000000000" pitchFamily="2" charset="-122"/>
                </a:rPr>
                <a:t>Impact of team play attributes on the response variable.</a:t>
              </a:r>
              <a:endParaRPr lang="en-IN" sz="1200">
                <a:solidFill>
                  <a:schemeClr val="bg1">
                    <a:lumMod val="6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96748A10-45E6-58E0-07C5-B722F9594D74}"/>
              </a:ext>
            </a:extLst>
          </p:cNvPr>
          <p:cNvSpPr txBox="1"/>
          <p:nvPr/>
        </p:nvSpPr>
        <p:spPr>
          <a:xfrm>
            <a:off x="6423681" y="2631942"/>
            <a:ext cx="147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字魂59号-创粗黑" panose="00000500000000000000" pitchFamily="2" charset="-122"/>
              </a:rPr>
              <a:t>Inference</a:t>
            </a:r>
            <a:endParaRPr lang="en-IN" b="1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E5AB1F-432A-B181-A6E3-34BA3ADFEF2F}"/>
              </a:ext>
            </a:extLst>
          </p:cNvPr>
          <p:cNvSpPr txBox="1"/>
          <p:nvPr/>
        </p:nvSpPr>
        <p:spPr>
          <a:xfrm>
            <a:off x="6461679" y="3941283"/>
            <a:ext cx="121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字魂59号-创粗黑" panose="00000500000000000000" pitchFamily="2" charset="-122"/>
              </a:rPr>
              <a:t>Predict</a:t>
            </a:r>
            <a:endParaRPr lang="en-IN" b="1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AAE1F2-6FA6-B58C-CCBF-30531144C05C}"/>
              </a:ext>
            </a:extLst>
          </p:cNvPr>
          <p:cNvGrpSpPr/>
          <p:nvPr/>
        </p:nvGrpSpPr>
        <p:grpSpPr>
          <a:xfrm>
            <a:off x="6905567" y="4454006"/>
            <a:ext cx="333375" cy="298450"/>
            <a:chOff x="6900068" y="4184650"/>
            <a:chExt cx="333375" cy="298450"/>
          </a:xfrm>
        </p:grpSpPr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92D4C755-1043-E257-123A-91FD7154B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0068" y="4184650"/>
              <a:ext cx="333375" cy="252413"/>
            </a:xfrm>
            <a:custGeom>
              <a:avLst/>
              <a:gdLst>
                <a:gd name="T0" fmla="*/ 160 w 170"/>
                <a:gd name="T1" fmla="*/ 0 h 128"/>
                <a:gd name="T2" fmla="*/ 11 w 170"/>
                <a:gd name="T3" fmla="*/ 0 h 128"/>
                <a:gd name="T4" fmla="*/ 0 w 170"/>
                <a:gd name="T5" fmla="*/ 10 h 128"/>
                <a:gd name="T6" fmla="*/ 0 w 170"/>
                <a:gd name="T7" fmla="*/ 117 h 128"/>
                <a:gd name="T8" fmla="*/ 11 w 170"/>
                <a:gd name="T9" fmla="*/ 128 h 128"/>
                <a:gd name="T10" fmla="*/ 160 w 170"/>
                <a:gd name="T11" fmla="*/ 128 h 128"/>
                <a:gd name="T12" fmla="*/ 170 w 170"/>
                <a:gd name="T13" fmla="*/ 117 h 128"/>
                <a:gd name="T14" fmla="*/ 170 w 170"/>
                <a:gd name="T15" fmla="*/ 10 h 128"/>
                <a:gd name="T16" fmla="*/ 160 w 170"/>
                <a:gd name="T17" fmla="*/ 0 h 128"/>
                <a:gd name="T18" fmla="*/ 157 w 170"/>
                <a:gd name="T19" fmla="*/ 110 h 128"/>
                <a:gd name="T20" fmla="*/ 13 w 170"/>
                <a:gd name="T21" fmla="*/ 110 h 128"/>
                <a:gd name="T22" fmla="*/ 13 w 170"/>
                <a:gd name="T23" fmla="*/ 14 h 128"/>
                <a:gd name="T24" fmla="*/ 157 w 170"/>
                <a:gd name="T25" fmla="*/ 14 h 128"/>
                <a:gd name="T26" fmla="*/ 157 w 170"/>
                <a:gd name="T27" fmla="*/ 110 h 128"/>
                <a:gd name="T28" fmla="*/ 157 w 170"/>
                <a:gd name="T29" fmla="*/ 110 h 128"/>
                <a:gd name="T30" fmla="*/ 157 w 170"/>
                <a:gd name="T31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0" h="128">
                  <a:moveTo>
                    <a:pt x="16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8"/>
                    <a:pt x="11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66" y="128"/>
                    <a:pt x="170" y="123"/>
                    <a:pt x="170" y="117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4"/>
                    <a:pt x="166" y="0"/>
                    <a:pt x="160" y="0"/>
                  </a:cubicBezTo>
                  <a:close/>
                  <a:moveTo>
                    <a:pt x="157" y="110"/>
                  </a:moveTo>
                  <a:cubicBezTo>
                    <a:pt x="13" y="110"/>
                    <a:pt x="13" y="110"/>
                    <a:pt x="13" y="11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7" y="14"/>
                    <a:pt x="157" y="14"/>
                    <a:pt x="157" y="14"/>
                  </a:cubicBezTo>
                  <a:lnTo>
                    <a:pt x="157" y="110"/>
                  </a:lnTo>
                  <a:close/>
                  <a:moveTo>
                    <a:pt x="157" y="110"/>
                  </a:moveTo>
                  <a:cubicBezTo>
                    <a:pt x="157" y="110"/>
                    <a:pt x="157" y="110"/>
                    <a:pt x="157" y="11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1BA86A8C-7587-CF5F-4D7D-3737799571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343" y="4267200"/>
              <a:ext cx="220663" cy="96838"/>
            </a:xfrm>
            <a:custGeom>
              <a:avLst/>
              <a:gdLst>
                <a:gd name="T0" fmla="*/ 7 w 112"/>
                <a:gd name="T1" fmla="*/ 49 h 49"/>
                <a:gd name="T2" fmla="*/ 14 w 112"/>
                <a:gd name="T3" fmla="*/ 42 h 49"/>
                <a:gd name="T4" fmla="*/ 14 w 112"/>
                <a:gd name="T5" fmla="*/ 40 h 49"/>
                <a:gd name="T6" fmla="*/ 45 w 112"/>
                <a:gd name="T7" fmla="*/ 14 h 49"/>
                <a:gd name="T8" fmla="*/ 49 w 112"/>
                <a:gd name="T9" fmla="*/ 16 h 49"/>
                <a:gd name="T10" fmla="*/ 53 w 112"/>
                <a:gd name="T11" fmla="*/ 15 h 49"/>
                <a:gd name="T12" fmla="*/ 71 w 112"/>
                <a:gd name="T13" fmla="*/ 30 h 49"/>
                <a:gd name="T14" fmla="*/ 70 w 112"/>
                <a:gd name="T15" fmla="*/ 31 h 49"/>
                <a:gd name="T16" fmla="*/ 77 w 112"/>
                <a:gd name="T17" fmla="*/ 38 h 49"/>
                <a:gd name="T18" fmla="*/ 84 w 112"/>
                <a:gd name="T19" fmla="*/ 31 h 49"/>
                <a:gd name="T20" fmla="*/ 84 w 112"/>
                <a:gd name="T21" fmla="*/ 29 h 49"/>
                <a:gd name="T22" fmla="*/ 102 w 112"/>
                <a:gd name="T23" fmla="*/ 13 h 49"/>
                <a:gd name="T24" fmla="*/ 105 w 112"/>
                <a:gd name="T25" fmla="*/ 14 h 49"/>
                <a:gd name="T26" fmla="*/ 112 w 112"/>
                <a:gd name="T27" fmla="*/ 7 h 49"/>
                <a:gd name="T28" fmla="*/ 105 w 112"/>
                <a:gd name="T29" fmla="*/ 0 h 49"/>
                <a:gd name="T30" fmla="*/ 98 w 112"/>
                <a:gd name="T31" fmla="*/ 7 h 49"/>
                <a:gd name="T32" fmla="*/ 98 w 112"/>
                <a:gd name="T33" fmla="*/ 10 h 49"/>
                <a:gd name="T34" fmla="*/ 81 w 112"/>
                <a:gd name="T35" fmla="*/ 26 h 49"/>
                <a:gd name="T36" fmla="*/ 77 w 112"/>
                <a:gd name="T37" fmla="*/ 24 h 49"/>
                <a:gd name="T38" fmla="*/ 73 w 112"/>
                <a:gd name="T39" fmla="*/ 26 h 49"/>
                <a:gd name="T40" fmla="*/ 56 w 112"/>
                <a:gd name="T41" fmla="*/ 11 h 49"/>
                <a:gd name="T42" fmla="*/ 56 w 112"/>
                <a:gd name="T43" fmla="*/ 9 h 49"/>
                <a:gd name="T44" fmla="*/ 49 w 112"/>
                <a:gd name="T45" fmla="*/ 2 h 49"/>
                <a:gd name="T46" fmla="*/ 42 w 112"/>
                <a:gd name="T47" fmla="*/ 9 h 49"/>
                <a:gd name="T48" fmla="*/ 43 w 112"/>
                <a:gd name="T49" fmla="*/ 11 h 49"/>
                <a:gd name="T50" fmla="*/ 11 w 112"/>
                <a:gd name="T51" fmla="*/ 36 h 49"/>
                <a:gd name="T52" fmla="*/ 7 w 112"/>
                <a:gd name="T53" fmla="*/ 35 h 49"/>
                <a:gd name="T54" fmla="*/ 0 w 112"/>
                <a:gd name="T55" fmla="*/ 42 h 49"/>
                <a:gd name="T56" fmla="*/ 7 w 112"/>
                <a:gd name="T57" fmla="*/ 49 h 49"/>
                <a:gd name="T58" fmla="*/ 7 w 112"/>
                <a:gd name="T59" fmla="*/ 49 h 49"/>
                <a:gd name="T60" fmla="*/ 7 w 112"/>
                <a:gd name="T6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49">
                  <a:moveTo>
                    <a:pt x="7" y="49"/>
                  </a:moveTo>
                  <a:cubicBezTo>
                    <a:pt x="11" y="49"/>
                    <a:pt x="14" y="45"/>
                    <a:pt x="14" y="42"/>
                  </a:cubicBezTo>
                  <a:cubicBezTo>
                    <a:pt x="14" y="41"/>
                    <a:pt x="14" y="40"/>
                    <a:pt x="14" y="40"/>
                  </a:cubicBezTo>
                  <a:cubicBezTo>
                    <a:pt x="23" y="33"/>
                    <a:pt x="38" y="20"/>
                    <a:pt x="45" y="14"/>
                  </a:cubicBezTo>
                  <a:cubicBezTo>
                    <a:pt x="47" y="15"/>
                    <a:pt x="48" y="16"/>
                    <a:pt x="49" y="16"/>
                  </a:cubicBezTo>
                  <a:cubicBezTo>
                    <a:pt x="51" y="16"/>
                    <a:pt x="52" y="15"/>
                    <a:pt x="53" y="15"/>
                  </a:cubicBezTo>
                  <a:cubicBezTo>
                    <a:pt x="57" y="19"/>
                    <a:pt x="65" y="25"/>
                    <a:pt x="71" y="30"/>
                  </a:cubicBezTo>
                  <a:cubicBezTo>
                    <a:pt x="71" y="30"/>
                    <a:pt x="70" y="31"/>
                    <a:pt x="70" y="31"/>
                  </a:cubicBezTo>
                  <a:cubicBezTo>
                    <a:pt x="70" y="35"/>
                    <a:pt x="73" y="38"/>
                    <a:pt x="77" y="38"/>
                  </a:cubicBezTo>
                  <a:cubicBezTo>
                    <a:pt x="81" y="38"/>
                    <a:pt x="84" y="35"/>
                    <a:pt x="84" y="31"/>
                  </a:cubicBezTo>
                  <a:cubicBezTo>
                    <a:pt x="84" y="31"/>
                    <a:pt x="84" y="30"/>
                    <a:pt x="84" y="29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4"/>
                    <a:pt x="104" y="14"/>
                    <a:pt x="105" y="14"/>
                  </a:cubicBezTo>
                  <a:cubicBezTo>
                    <a:pt x="109" y="14"/>
                    <a:pt x="112" y="11"/>
                    <a:pt x="112" y="7"/>
                  </a:cubicBezTo>
                  <a:cubicBezTo>
                    <a:pt x="112" y="3"/>
                    <a:pt x="109" y="0"/>
                    <a:pt x="105" y="0"/>
                  </a:cubicBezTo>
                  <a:cubicBezTo>
                    <a:pt x="101" y="0"/>
                    <a:pt x="98" y="3"/>
                    <a:pt x="98" y="7"/>
                  </a:cubicBezTo>
                  <a:cubicBezTo>
                    <a:pt x="98" y="8"/>
                    <a:pt x="98" y="9"/>
                    <a:pt x="98" y="10"/>
                  </a:cubicBezTo>
                  <a:cubicBezTo>
                    <a:pt x="93" y="14"/>
                    <a:pt x="86" y="21"/>
                    <a:pt x="81" y="26"/>
                  </a:cubicBezTo>
                  <a:cubicBezTo>
                    <a:pt x="80" y="25"/>
                    <a:pt x="79" y="24"/>
                    <a:pt x="77" y="24"/>
                  </a:cubicBezTo>
                  <a:cubicBezTo>
                    <a:pt x="76" y="24"/>
                    <a:pt x="74" y="25"/>
                    <a:pt x="73" y="26"/>
                  </a:cubicBezTo>
                  <a:cubicBezTo>
                    <a:pt x="68" y="22"/>
                    <a:pt x="61" y="16"/>
                    <a:pt x="56" y="11"/>
                  </a:cubicBezTo>
                  <a:cubicBezTo>
                    <a:pt x="56" y="11"/>
                    <a:pt x="56" y="10"/>
                    <a:pt x="56" y="9"/>
                  </a:cubicBezTo>
                  <a:cubicBezTo>
                    <a:pt x="56" y="5"/>
                    <a:pt x="53" y="2"/>
                    <a:pt x="49" y="2"/>
                  </a:cubicBezTo>
                  <a:cubicBezTo>
                    <a:pt x="46" y="2"/>
                    <a:pt x="42" y="5"/>
                    <a:pt x="42" y="9"/>
                  </a:cubicBezTo>
                  <a:cubicBezTo>
                    <a:pt x="42" y="10"/>
                    <a:pt x="43" y="11"/>
                    <a:pt x="43" y="11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5"/>
                    <a:pt x="9" y="35"/>
                    <a:pt x="7" y="35"/>
                  </a:cubicBezTo>
                  <a:cubicBezTo>
                    <a:pt x="4" y="35"/>
                    <a:pt x="0" y="38"/>
                    <a:pt x="0" y="42"/>
                  </a:cubicBezTo>
                  <a:cubicBezTo>
                    <a:pt x="0" y="45"/>
                    <a:pt x="4" y="49"/>
                    <a:pt x="7" y="49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7" name="Freeform 24">
              <a:extLst>
                <a:ext uri="{FF2B5EF4-FFF2-40B4-BE49-F238E27FC236}">
                  <a16:creationId xmlns:a16="http://schemas.microsoft.com/office/drawing/2014/main" id="{87FDFD9D-3244-4499-45A3-0A683BAC7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5875" y="4445000"/>
              <a:ext cx="150813" cy="38100"/>
            </a:xfrm>
            <a:custGeom>
              <a:avLst/>
              <a:gdLst>
                <a:gd name="T0" fmla="*/ 23 w 95"/>
                <a:gd name="T1" fmla="*/ 0 h 24"/>
                <a:gd name="T2" fmla="*/ 0 w 95"/>
                <a:gd name="T3" fmla="*/ 24 h 24"/>
                <a:gd name="T4" fmla="*/ 95 w 95"/>
                <a:gd name="T5" fmla="*/ 24 h 24"/>
                <a:gd name="T6" fmla="*/ 71 w 95"/>
                <a:gd name="T7" fmla="*/ 0 h 24"/>
                <a:gd name="T8" fmla="*/ 23 w 95"/>
                <a:gd name="T9" fmla="*/ 0 h 24"/>
                <a:gd name="T10" fmla="*/ 23 w 95"/>
                <a:gd name="T11" fmla="*/ 0 h 24"/>
                <a:gd name="T12" fmla="*/ 23 w 9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4">
                  <a:moveTo>
                    <a:pt x="23" y="0"/>
                  </a:moveTo>
                  <a:lnTo>
                    <a:pt x="0" y="24"/>
                  </a:lnTo>
                  <a:lnTo>
                    <a:pt x="95" y="24"/>
                  </a:lnTo>
                  <a:lnTo>
                    <a:pt x="71" y="0"/>
                  </a:lnTo>
                  <a:lnTo>
                    <a:pt x="23" y="0"/>
                  </a:lnTo>
                  <a:close/>
                  <a:moveTo>
                    <a:pt x="23" y="0"/>
                  </a:moveTo>
                  <a:lnTo>
                    <a:pt x="2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5EA5FF-2166-05A6-F03B-2389B88A4A5C}"/>
              </a:ext>
            </a:extLst>
          </p:cNvPr>
          <p:cNvGrpSpPr/>
          <p:nvPr/>
        </p:nvGrpSpPr>
        <p:grpSpPr>
          <a:xfrm>
            <a:off x="5063333" y="2146301"/>
            <a:ext cx="333375" cy="298450"/>
            <a:chOff x="6900068" y="4184650"/>
            <a:chExt cx="333375" cy="298450"/>
          </a:xfrm>
        </p:grpSpPr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DDB35BBA-086F-3EEB-7669-199A05A9F4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0068" y="4184650"/>
              <a:ext cx="333375" cy="252413"/>
            </a:xfrm>
            <a:custGeom>
              <a:avLst/>
              <a:gdLst>
                <a:gd name="T0" fmla="*/ 160 w 170"/>
                <a:gd name="T1" fmla="*/ 0 h 128"/>
                <a:gd name="T2" fmla="*/ 11 w 170"/>
                <a:gd name="T3" fmla="*/ 0 h 128"/>
                <a:gd name="T4" fmla="*/ 0 w 170"/>
                <a:gd name="T5" fmla="*/ 10 h 128"/>
                <a:gd name="T6" fmla="*/ 0 w 170"/>
                <a:gd name="T7" fmla="*/ 117 h 128"/>
                <a:gd name="T8" fmla="*/ 11 w 170"/>
                <a:gd name="T9" fmla="*/ 128 h 128"/>
                <a:gd name="T10" fmla="*/ 160 w 170"/>
                <a:gd name="T11" fmla="*/ 128 h 128"/>
                <a:gd name="T12" fmla="*/ 170 w 170"/>
                <a:gd name="T13" fmla="*/ 117 h 128"/>
                <a:gd name="T14" fmla="*/ 170 w 170"/>
                <a:gd name="T15" fmla="*/ 10 h 128"/>
                <a:gd name="T16" fmla="*/ 160 w 170"/>
                <a:gd name="T17" fmla="*/ 0 h 128"/>
                <a:gd name="T18" fmla="*/ 157 w 170"/>
                <a:gd name="T19" fmla="*/ 110 h 128"/>
                <a:gd name="T20" fmla="*/ 13 w 170"/>
                <a:gd name="T21" fmla="*/ 110 h 128"/>
                <a:gd name="T22" fmla="*/ 13 w 170"/>
                <a:gd name="T23" fmla="*/ 14 h 128"/>
                <a:gd name="T24" fmla="*/ 157 w 170"/>
                <a:gd name="T25" fmla="*/ 14 h 128"/>
                <a:gd name="T26" fmla="*/ 157 w 170"/>
                <a:gd name="T27" fmla="*/ 110 h 128"/>
                <a:gd name="T28" fmla="*/ 157 w 170"/>
                <a:gd name="T29" fmla="*/ 110 h 128"/>
                <a:gd name="T30" fmla="*/ 157 w 170"/>
                <a:gd name="T31" fmla="*/ 1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0" h="128">
                  <a:moveTo>
                    <a:pt x="16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3"/>
                    <a:pt x="5" y="128"/>
                    <a:pt x="11" y="128"/>
                  </a:cubicBezTo>
                  <a:cubicBezTo>
                    <a:pt x="160" y="128"/>
                    <a:pt x="160" y="128"/>
                    <a:pt x="160" y="128"/>
                  </a:cubicBezTo>
                  <a:cubicBezTo>
                    <a:pt x="166" y="128"/>
                    <a:pt x="170" y="123"/>
                    <a:pt x="170" y="117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70" y="4"/>
                    <a:pt x="166" y="0"/>
                    <a:pt x="160" y="0"/>
                  </a:cubicBezTo>
                  <a:close/>
                  <a:moveTo>
                    <a:pt x="157" y="110"/>
                  </a:moveTo>
                  <a:cubicBezTo>
                    <a:pt x="13" y="110"/>
                    <a:pt x="13" y="110"/>
                    <a:pt x="13" y="11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57" y="14"/>
                    <a:pt x="157" y="14"/>
                    <a:pt x="157" y="14"/>
                  </a:cubicBezTo>
                  <a:lnTo>
                    <a:pt x="157" y="110"/>
                  </a:lnTo>
                  <a:close/>
                  <a:moveTo>
                    <a:pt x="157" y="110"/>
                  </a:moveTo>
                  <a:cubicBezTo>
                    <a:pt x="157" y="110"/>
                    <a:pt x="157" y="110"/>
                    <a:pt x="157" y="11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61" name="Freeform 26">
              <a:extLst>
                <a:ext uri="{FF2B5EF4-FFF2-40B4-BE49-F238E27FC236}">
                  <a16:creationId xmlns:a16="http://schemas.microsoft.com/office/drawing/2014/main" id="{FC38EDF3-6CF0-7800-4B99-24689A3F25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343" y="4267200"/>
              <a:ext cx="220663" cy="96838"/>
            </a:xfrm>
            <a:custGeom>
              <a:avLst/>
              <a:gdLst>
                <a:gd name="T0" fmla="*/ 7 w 112"/>
                <a:gd name="T1" fmla="*/ 49 h 49"/>
                <a:gd name="T2" fmla="*/ 14 w 112"/>
                <a:gd name="T3" fmla="*/ 42 h 49"/>
                <a:gd name="T4" fmla="*/ 14 w 112"/>
                <a:gd name="T5" fmla="*/ 40 h 49"/>
                <a:gd name="T6" fmla="*/ 45 w 112"/>
                <a:gd name="T7" fmla="*/ 14 h 49"/>
                <a:gd name="T8" fmla="*/ 49 w 112"/>
                <a:gd name="T9" fmla="*/ 16 h 49"/>
                <a:gd name="T10" fmla="*/ 53 w 112"/>
                <a:gd name="T11" fmla="*/ 15 h 49"/>
                <a:gd name="T12" fmla="*/ 71 w 112"/>
                <a:gd name="T13" fmla="*/ 30 h 49"/>
                <a:gd name="T14" fmla="*/ 70 w 112"/>
                <a:gd name="T15" fmla="*/ 31 h 49"/>
                <a:gd name="T16" fmla="*/ 77 w 112"/>
                <a:gd name="T17" fmla="*/ 38 h 49"/>
                <a:gd name="T18" fmla="*/ 84 w 112"/>
                <a:gd name="T19" fmla="*/ 31 h 49"/>
                <a:gd name="T20" fmla="*/ 84 w 112"/>
                <a:gd name="T21" fmla="*/ 29 h 49"/>
                <a:gd name="T22" fmla="*/ 102 w 112"/>
                <a:gd name="T23" fmla="*/ 13 h 49"/>
                <a:gd name="T24" fmla="*/ 105 w 112"/>
                <a:gd name="T25" fmla="*/ 14 h 49"/>
                <a:gd name="T26" fmla="*/ 112 w 112"/>
                <a:gd name="T27" fmla="*/ 7 h 49"/>
                <a:gd name="T28" fmla="*/ 105 w 112"/>
                <a:gd name="T29" fmla="*/ 0 h 49"/>
                <a:gd name="T30" fmla="*/ 98 w 112"/>
                <a:gd name="T31" fmla="*/ 7 h 49"/>
                <a:gd name="T32" fmla="*/ 98 w 112"/>
                <a:gd name="T33" fmla="*/ 10 h 49"/>
                <a:gd name="T34" fmla="*/ 81 w 112"/>
                <a:gd name="T35" fmla="*/ 26 h 49"/>
                <a:gd name="T36" fmla="*/ 77 w 112"/>
                <a:gd name="T37" fmla="*/ 24 h 49"/>
                <a:gd name="T38" fmla="*/ 73 w 112"/>
                <a:gd name="T39" fmla="*/ 26 h 49"/>
                <a:gd name="T40" fmla="*/ 56 w 112"/>
                <a:gd name="T41" fmla="*/ 11 h 49"/>
                <a:gd name="T42" fmla="*/ 56 w 112"/>
                <a:gd name="T43" fmla="*/ 9 h 49"/>
                <a:gd name="T44" fmla="*/ 49 w 112"/>
                <a:gd name="T45" fmla="*/ 2 h 49"/>
                <a:gd name="T46" fmla="*/ 42 w 112"/>
                <a:gd name="T47" fmla="*/ 9 h 49"/>
                <a:gd name="T48" fmla="*/ 43 w 112"/>
                <a:gd name="T49" fmla="*/ 11 h 49"/>
                <a:gd name="T50" fmla="*/ 11 w 112"/>
                <a:gd name="T51" fmla="*/ 36 h 49"/>
                <a:gd name="T52" fmla="*/ 7 w 112"/>
                <a:gd name="T53" fmla="*/ 35 h 49"/>
                <a:gd name="T54" fmla="*/ 0 w 112"/>
                <a:gd name="T55" fmla="*/ 42 h 49"/>
                <a:gd name="T56" fmla="*/ 7 w 112"/>
                <a:gd name="T57" fmla="*/ 49 h 49"/>
                <a:gd name="T58" fmla="*/ 7 w 112"/>
                <a:gd name="T59" fmla="*/ 49 h 49"/>
                <a:gd name="T60" fmla="*/ 7 w 112"/>
                <a:gd name="T61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2" h="49">
                  <a:moveTo>
                    <a:pt x="7" y="49"/>
                  </a:moveTo>
                  <a:cubicBezTo>
                    <a:pt x="11" y="49"/>
                    <a:pt x="14" y="45"/>
                    <a:pt x="14" y="42"/>
                  </a:cubicBezTo>
                  <a:cubicBezTo>
                    <a:pt x="14" y="41"/>
                    <a:pt x="14" y="40"/>
                    <a:pt x="14" y="40"/>
                  </a:cubicBezTo>
                  <a:cubicBezTo>
                    <a:pt x="23" y="33"/>
                    <a:pt x="38" y="20"/>
                    <a:pt x="45" y="14"/>
                  </a:cubicBezTo>
                  <a:cubicBezTo>
                    <a:pt x="47" y="15"/>
                    <a:pt x="48" y="16"/>
                    <a:pt x="49" y="16"/>
                  </a:cubicBezTo>
                  <a:cubicBezTo>
                    <a:pt x="51" y="16"/>
                    <a:pt x="52" y="15"/>
                    <a:pt x="53" y="15"/>
                  </a:cubicBezTo>
                  <a:cubicBezTo>
                    <a:pt x="57" y="19"/>
                    <a:pt x="65" y="25"/>
                    <a:pt x="71" y="30"/>
                  </a:cubicBezTo>
                  <a:cubicBezTo>
                    <a:pt x="71" y="30"/>
                    <a:pt x="70" y="31"/>
                    <a:pt x="70" y="31"/>
                  </a:cubicBezTo>
                  <a:cubicBezTo>
                    <a:pt x="70" y="35"/>
                    <a:pt x="73" y="38"/>
                    <a:pt x="77" y="38"/>
                  </a:cubicBezTo>
                  <a:cubicBezTo>
                    <a:pt x="81" y="38"/>
                    <a:pt x="84" y="35"/>
                    <a:pt x="84" y="31"/>
                  </a:cubicBezTo>
                  <a:cubicBezTo>
                    <a:pt x="84" y="31"/>
                    <a:pt x="84" y="30"/>
                    <a:pt x="84" y="29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3" y="14"/>
                    <a:pt x="104" y="14"/>
                    <a:pt x="105" y="14"/>
                  </a:cubicBezTo>
                  <a:cubicBezTo>
                    <a:pt x="109" y="14"/>
                    <a:pt x="112" y="11"/>
                    <a:pt x="112" y="7"/>
                  </a:cubicBezTo>
                  <a:cubicBezTo>
                    <a:pt x="112" y="3"/>
                    <a:pt x="109" y="0"/>
                    <a:pt x="105" y="0"/>
                  </a:cubicBezTo>
                  <a:cubicBezTo>
                    <a:pt x="101" y="0"/>
                    <a:pt x="98" y="3"/>
                    <a:pt x="98" y="7"/>
                  </a:cubicBezTo>
                  <a:cubicBezTo>
                    <a:pt x="98" y="8"/>
                    <a:pt x="98" y="9"/>
                    <a:pt x="98" y="10"/>
                  </a:cubicBezTo>
                  <a:cubicBezTo>
                    <a:pt x="93" y="14"/>
                    <a:pt x="86" y="21"/>
                    <a:pt x="81" y="26"/>
                  </a:cubicBezTo>
                  <a:cubicBezTo>
                    <a:pt x="80" y="25"/>
                    <a:pt x="79" y="24"/>
                    <a:pt x="77" y="24"/>
                  </a:cubicBezTo>
                  <a:cubicBezTo>
                    <a:pt x="76" y="24"/>
                    <a:pt x="74" y="25"/>
                    <a:pt x="73" y="26"/>
                  </a:cubicBezTo>
                  <a:cubicBezTo>
                    <a:pt x="68" y="22"/>
                    <a:pt x="61" y="16"/>
                    <a:pt x="56" y="11"/>
                  </a:cubicBezTo>
                  <a:cubicBezTo>
                    <a:pt x="56" y="11"/>
                    <a:pt x="56" y="10"/>
                    <a:pt x="56" y="9"/>
                  </a:cubicBezTo>
                  <a:cubicBezTo>
                    <a:pt x="56" y="5"/>
                    <a:pt x="53" y="2"/>
                    <a:pt x="49" y="2"/>
                  </a:cubicBezTo>
                  <a:cubicBezTo>
                    <a:pt x="46" y="2"/>
                    <a:pt x="42" y="5"/>
                    <a:pt x="42" y="9"/>
                  </a:cubicBezTo>
                  <a:cubicBezTo>
                    <a:pt x="42" y="10"/>
                    <a:pt x="43" y="11"/>
                    <a:pt x="43" y="11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5"/>
                    <a:pt x="9" y="35"/>
                    <a:pt x="7" y="35"/>
                  </a:cubicBezTo>
                  <a:cubicBezTo>
                    <a:pt x="4" y="35"/>
                    <a:pt x="0" y="38"/>
                    <a:pt x="0" y="42"/>
                  </a:cubicBezTo>
                  <a:cubicBezTo>
                    <a:pt x="0" y="45"/>
                    <a:pt x="4" y="49"/>
                    <a:pt x="7" y="49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C643B648-C92A-E713-51B1-C0E07480F1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5875" y="4445000"/>
              <a:ext cx="150813" cy="38100"/>
            </a:xfrm>
            <a:custGeom>
              <a:avLst/>
              <a:gdLst>
                <a:gd name="T0" fmla="*/ 23 w 95"/>
                <a:gd name="T1" fmla="*/ 0 h 24"/>
                <a:gd name="T2" fmla="*/ 0 w 95"/>
                <a:gd name="T3" fmla="*/ 24 h 24"/>
                <a:gd name="T4" fmla="*/ 95 w 95"/>
                <a:gd name="T5" fmla="*/ 24 h 24"/>
                <a:gd name="T6" fmla="*/ 71 w 95"/>
                <a:gd name="T7" fmla="*/ 0 h 24"/>
                <a:gd name="T8" fmla="*/ 23 w 95"/>
                <a:gd name="T9" fmla="*/ 0 h 24"/>
                <a:gd name="T10" fmla="*/ 23 w 95"/>
                <a:gd name="T11" fmla="*/ 0 h 24"/>
                <a:gd name="T12" fmla="*/ 23 w 95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24">
                  <a:moveTo>
                    <a:pt x="23" y="0"/>
                  </a:moveTo>
                  <a:lnTo>
                    <a:pt x="0" y="24"/>
                  </a:lnTo>
                  <a:lnTo>
                    <a:pt x="95" y="24"/>
                  </a:lnTo>
                  <a:lnTo>
                    <a:pt x="71" y="0"/>
                  </a:lnTo>
                  <a:lnTo>
                    <a:pt x="23" y="0"/>
                  </a:lnTo>
                  <a:close/>
                  <a:moveTo>
                    <a:pt x="23" y="0"/>
                  </a:moveTo>
                  <a:lnTo>
                    <a:pt x="2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68" name="Graphic 67" descr="Lights On with solid fill">
            <a:extLst>
              <a:ext uri="{FF2B5EF4-FFF2-40B4-BE49-F238E27FC236}">
                <a16:creationId xmlns:a16="http://schemas.microsoft.com/office/drawing/2014/main" id="{E69CFF67-2B78-D44B-CE77-EC32445E34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4380" y="1974026"/>
            <a:ext cx="584750" cy="584750"/>
          </a:xfrm>
          <a:prstGeom prst="rect">
            <a:avLst/>
          </a:prstGeom>
        </p:spPr>
      </p:pic>
      <p:pic>
        <p:nvPicPr>
          <p:cNvPr id="69" name="Graphic 68" descr="Lights On with solid fill">
            <a:extLst>
              <a:ext uri="{FF2B5EF4-FFF2-40B4-BE49-F238E27FC236}">
                <a16:creationId xmlns:a16="http://schemas.microsoft.com/office/drawing/2014/main" id="{50B4F008-4B09-534F-8A76-B2343D5F8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2171" y="4310856"/>
            <a:ext cx="584750" cy="5847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1E3A33D3-4504-8BBA-E0CC-9332798433A0}"/>
              </a:ext>
            </a:extLst>
          </p:cNvPr>
          <p:cNvSpPr txBox="1"/>
          <p:nvPr/>
        </p:nvSpPr>
        <p:spPr>
          <a:xfrm>
            <a:off x="4668720" y="3929103"/>
            <a:ext cx="1455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Open Sans" panose="020B0606030504020204" pitchFamily="34" charset="0"/>
                <a:sym typeface="字魂59号-创粗黑" panose="00000500000000000000" pitchFamily="2" charset="-122"/>
              </a:rPr>
              <a:t>Inference</a:t>
            </a:r>
            <a:endParaRPr lang="en-IN" b="1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Open Sans" panose="020B0606030504020204" pitchFamily="34" charset="0"/>
              <a:sym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73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70EE9815-1850-4526-B0D3-EAB935340875}"/>
              </a:ext>
            </a:extLst>
          </p:cNvPr>
          <p:cNvSpPr/>
          <p:nvPr/>
        </p:nvSpPr>
        <p:spPr>
          <a:xfrm>
            <a:off x="3030944" y="2475817"/>
            <a:ext cx="66699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6600" b="1" spc="400">
                <a:solidFill>
                  <a:srgbClr val="E4914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字魂59号-创粗黑" panose="00000500000000000000" pitchFamily="2" charset="-122"/>
              </a:rPr>
              <a:t>PART 03</a:t>
            </a:r>
            <a:endParaRPr lang="zh-CN" altLang="en-US" sz="6600" b="1" spc="400">
              <a:solidFill>
                <a:srgbClr val="E4914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B8A81A3-EA05-47BC-845F-3082E80D5039}"/>
              </a:ext>
            </a:extLst>
          </p:cNvPr>
          <p:cNvSpPr/>
          <p:nvPr/>
        </p:nvSpPr>
        <p:spPr>
          <a:xfrm>
            <a:off x="3030944" y="3506660"/>
            <a:ext cx="66699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4800" spc="600">
                <a:solidFill>
                  <a:srgbClr val="E4914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字魂59号-创粗黑" panose="00000500000000000000" pitchFamily="2" charset="-122"/>
              </a:rPr>
              <a:t>Approach</a:t>
            </a:r>
            <a:endParaRPr lang="zh-CN" altLang="en-US" sz="4800" spc="600">
              <a:solidFill>
                <a:srgbClr val="E4914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ED6D0B42-C615-4D49-B543-CE1AFBEF8F24}"/>
              </a:ext>
            </a:extLst>
          </p:cNvPr>
          <p:cNvSpPr txBox="1"/>
          <p:nvPr/>
        </p:nvSpPr>
        <p:spPr>
          <a:xfrm>
            <a:off x="3030944" y="4360552"/>
            <a:ext cx="5110947" cy="275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en-US" altLang="zh-CN" sz="900" spc="3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Leelawadee UI Semilight" panose="020B0402040204020203" pitchFamily="34" charset="-34"/>
                <a:sym typeface="字魂59号-创粗黑" panose="00000500000000000000" pitchFamily="2" charset="-122"/>
              </a:rPr>
              <a:t>Multiple Linear Regression and Logistic Regression</a:t>
            </a:r>
            <a:endParaRPr lang="zh-CN" altLang="en-US" sz="900" spc="30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Leelawadee UI Semilight" panose="020B0402040204020203" pitchFamily="34" charset="-34"/>
              <a:sym typeface="字魂59号-创粗黑" panose="000005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8C55C8-0BEF-498E-B166-DD1E58CB3EEA}"/>
              </a:ext>
            </a:extLst>
          </p:cNvPr>
          <p:cNvGrpSpPr/>
          <p:nvPr/>
        </p:nvGrpSpPr>
        <p:grpSpPr>
          <a:xfrm>
            <a:off x="3076664" y="5368500"/>
            <a:ext cx="1249680" cy="213360"/>
            <a:chOff x="929640" y="5638800"/>
            <a:chExt cx="1249680" cy="213360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011037E-1C59-4F57-B6F9-06CCB328088E}"/>
                </a:ext>
              </a:extLst>
            </p:cNvPr>
            <p:cNvSpPr/>
            <p:nvPr/>
          </p:nvSpPr>
          <p:spPr>
            <a:xfrm>
              <a:off x="92964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D4943364-C55E-43AC-914B-3D57014E4C76}"/>
                </a:ext>
              </a:extLst>
            </p:cNvPr>
            <p:cNvSpPr/>
            <p:nvPr/>
          </p:nvSpPr>
          <p:spPr>
            <a:xfrm>
              <a:off x="144780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8866947B-A247-4CED-BB16-BAB90312DD36}"/>
                </a:ext>
              </a:extLst>
            </p:cNvPr>
            <p:cNvSpPr/>
            <p:nvPr/>
          </p:nvSpPr>
          <p:spPr>
            <a:xfrm>
              <a:off x="1965960" y="5638800"/>
              <a:ext cx="213360" cy="213360"/>
            </a:xfrm>
            <a:prstGeom prst="ellipse">
              <a:avLst/>
            </a:prstGeom>
            <a:solidFill>
              <a:srgbClr val="394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82FDD6E-DFB9-4E68-86B8-3544D98CA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981865" y="202103"/>
            <a:ext cx="4515868" cy="35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6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组合 8">
            <a:extLst>
              <a:ext uri="{FF2B5EF4-FFF2-40B4-BE49-F238E27FC236}">
                <a16:creationId xmlns:a16="http://schemas.microsoft.com/office/drawing/2014/main" id="{E6230BD8-623F-7532-9DCD-160F8A893886}"/>
              </a:ext>
            </a:extLst>
          </p:cNvPr>
          <p:cNvGrpSpPr/>
          <p:nvPr/>
        </p:nvGrpSpPr>
        <p:grpSpPr>
          <a:xfrm>
            <a:off x="2953508" y="2304108"/>
            <a:ext cx="1615559" cy="2249783"/>
            <a:chOff x="1361666" y="1331538"/>
            <a:chExt cx="1211669" cy="1687337"/>
          </a:xfrm>
        </p:grpSpPr>
        <p:grpSp>
          <p:nvGrpSpPr>
            <p:cNvPr id="13" name="组合 36">
              <a:extLst>
                <a:ext uri="{FF2B5EF4-FFF2-40B4-BE49-F238E27FC236}">
                  <a16:creationId xmlns:a16="http://schemas.microsoft.com/office/drawing/2014/main" id="{5519CBD8-E973-8F5A-19F0-7B9D74F1AE60}"/>
                </a:ext>
              </a:extLst>
            </p:cNvPr>
            <p:cNvGrpSpPr/>
            <p:nvPr/>
          </p:nvGrpSpPr>
          <p:grpSpPr>
            <a:xfrm>
              <a:off x="1361666" y="1331538"/>
              <a:ext cx="1211669" cy="1687337"/>
              <a:chOff x="910749" y="1735735"/>
              <a:chExt cx="1654293" cy="2303723"/>
            </a:xfrm>
          </p:grpSpPr>
          <p:grpSp>
            <p:nvGrpSpPr>
              <p:cNvPr id="15" name="组合 37">
                <a:extLst>
                  <a:ext uri="{FF2B5EF4-FFF2-40B4-BE49-F238E27FC236}">
                    <a16:creationId xmlns:a16="http://schemas.microsoft.com/office/drawing/2014/main" id="{77B50E0A-F23F-9C8B-60AD-BA78F95FB5B1}"/>
                  </a:ext>
                </a:extLst>
              </p:cNvPr>
              <p:cNvGrpSpPr/>
              <p:nvPr/>
            </p:nvGrpSpPr>
            <p:grpSpPr>
              <a:xfrm>
                <a:off x="910749" y="1735735"/>
                <a:ext cx="1654293" cy="2303723"/>
                <a:chOff x="910749" y="1735735"/>
                <a:chExt cx="1654293" cy="2303723"/>
              </a:xfrm>
            </p:grpSpPr>
            <p:sp>
              <p:nvSpPr>
                <p:cNvPr id="17" name="任意多边形 40">
                  <a:extLst>
                    <a:ext uri="{FF2B5EF4-FFF2-40B4-BE49-F238E27FC236}">
                      <a16:creationId xmlns:a16="http://schemas.microsoft.com/office/drawing/2014/main" id="{DDEDFC25-E9A3-9F5E-9235-486D22E5C03B}"/>
                    </a:ext>
                  </a:extLst>
                </p:cNvPr>
                <p:cNvSpPr/>
                <p:nvPr/>
              </p:nvSpPr>
              <p:spPr>
                <a:xfrm rot="5400000">
                  <a:off x="586034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8" name="任意多边形 41">
                  <a:extLst>
                    <a:ext uri="{FF2B5EF4-FFF2-40B4-BE49-F238E27FC236}">
                      <a16:creationId xmlns:a16="http://schemas.microsoft.com/office/drawing/2014/main" id="{21EE7909-7B31-BB11-3D0E-951B7820D2A9}"/>
                    </a:ext>
                  </a:extLst>
                </p:cNvPr>
                <p:cNvSpPr/>
                <p:nvPr/>
              </p:nvSpPr>
              <p:spPr>
                <a:xfrm rot="5400000">
                  <a:off x="586034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16" name="椭圆 38">
                <a:extLst>
                  <a:ext uri="{FF2B5EF4-FFF2-40B4-BE49-F238E27FC236}">
                    <a16:creationId xmlns:a16="http://schemas.microsoft.com/office/drawing/2014/main" id="{0012E6DC-C0EC-8546-EFC0-2610CB013BAC}"/>
                  </a:ext>
                </a:extLst>
              </p:cNvPr>
              <p:cNvSpPr/>
              <p:nvPr/>
            </p:nvSpPr>
            <p:spPr>
              <a:xfrm>
                <a:off x="1331433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4" name="文本框 32">
              <a:extLst>
                <a:ext uri="{FF2B5EF4-FFF2-40B4-BE49-F238E27FC236}">
                  <a16:creationId xmlns:a16="http://schemas.microsoft.com/office/drawing/2014/main" id="{78CF97E6-ADA1-F7EC-2322-F15F4E78A2B7}"/>
                </a:ext>
              </a:extLst>
            </p:cNvPr>
            <p:cNvSpPr txBox="1"/>
            <p:nvPr/>
          </p:nvSpPr>
          <p:spPr>
            <a:xfrm>
              <a:off x="1383346" y="2021318"/>
              <a:ext cx="1189987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Forward Selection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19" name="组合 7">
            <a:extLst>
              <a:ext uri="{FF2B5EF4-FFF2-40B4-BE49-F238E27FC236}">
                <a16:creationId xmlns:a16="http://schemas.microsoft.com/office/drawing/2014/main" id="{397E707A-4BC0-060E-5606-A28A033F6903}"/>
              </a:ext>
            </a:extLst>
          </p:cNvPr>
          <p:cNvGrpSpPr/>
          <p:nvPr/>
        </p:nvGrpSpPr>
        <p:grpSpPr>
          <a:xfrm>
            <a:off x="5351652" y="2304108"/>
            <a:ext cx="1615560" cy="2249783"/>
            <a:chOff x="3112268" y="1331538"/>
            <a:chExt cx="1211670" cy="1687337"/>
          </a:xfrm>
        </p:grpSpPr>
        <p:grpSp>
          <p:nvGrpSpPr>
            <p:cNvPr id="20" name="组合 42">
              <a:extLst>
                <a:ext uri="{FF2B5EF4-FFF2-40B4-BE49-F238E27FC236}">
                  <a16:creationId xmlns:a16="http://schemas.microsoft.com/office/drawing/2014/main" id="{6328DFAA-B850-B0B1-A9A8-2FF4EC96365E}"/>
                </a:ext>
              </a:extLst>
            </p:cNvPr>
            <p:cNvGrpSpPr/>
            <p:nvPr/>
          </p:nvGrpSpPr>
          <p:grpSpPr>
            <a:xfrm>
              <a:off x="3112269" y="1331538"/>
              <a:ext cx="1211669" cy="1687337"/>
              <a:chOff x="3075606" y="1735735"/>
              <a:chExt cx="1654294" cy="2303723"/>
            </a:xfrm>
          </p:grpSpPr>
          <p:grpSp>
            <p:nvGrpSpPr>
              <p:cNvPr id="22" name="组合 43">
                <a:extLst>
                  <a:ext uri="{FF2B5EF4-FFF2-40B4-BE49-F238E27FC236}">
                    <a16:creationId xmlns:a16="http://schemas.microsoft.com/office/drawing/2014/main" id="{9216CDC7-8FDA-FC76-6CE8-4A6BFB32A4E4}"/>
                  </a:ext>
                </a:extLst>
              </p:cNvPr>
              <p:cNvGrpSpPr/>
              <p:nvPr/>
            </p:nvGrpSpPr>
            <p:grpSpPr>
              <a:xfrm>
                <a:off x="3075606" y="1735735"/>
                <a:ext cx="1654294" cy="2303723"/>
                <a:chOff x="3075606" y="1735735"/>
                <a:chExt cx="1654294" cy="2303723"/>
              </a:xfrm>
            </p:grpSpPr>
            <p:sp>
              <p:nvSpPr>
                <p:cNvPr id="24" name="任意多边形 45">
                  <a:extLst>
                    <a:ext uri="{FF2B5EF4-FFF2-40B4-BE49-F238E27FC236}">
                      <a16:creationId xmlns:a16="http://schemas.microsoft.com/office/drawing/2014/main" id="{039094CD-7F64-D4B6-ABB5-38A60447FB44}"/>
                    </a:ext>
                  </a:extLst>
                </p:cNvPr>
                <p:cNvSpPr/>
                <p:nvPr/>
              </p:nvSpPr>
              <p:spPr>
                <a:xfrm rot="5400000">
                  <a:off x="2750891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25" name="任意多边形 46">
                  <a:extLst>
                    <a:ext uri="{FF2B5EF4-FFF2-40B4-BE49-F238E27FC236}">
                      <a16:creationId xmlns:a16="http://schemas.microsoft.com/office/drawing/2014/main" id="{6DD371AA-7151-03AE-F58C-C25E3CAF3489}"/>
                    </a:ext>
                  </a:extLst>
                </p:cNvPr>
                <p:cNvSpPr/>
                <p:nvPr/>
              </p:nvSpPr>
              <p:spPr>
                <a:xfrm rot="5400000">
                  <a:off x="2750892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23" name="椭圆 44">
                <a:extLst>
                  <a:ext uri="{FF2B5EF4-FFF2-40B4-BE49-F238E27FC236}">
                    <a16:creationId xmlns:a16="http://schemas.microsoft.com/office/drawing/2014/main" id="{7D917516-3692-26A2-8BBC-4A4C70345663}"/>
                  </a:ext>
                </a:extLst>
              </p:cNvPr>
              <p:cNvSpPr/>
              <p:nvPr/>
            </p:nvSpPr>
            <p:spPr>
              <a:xfrm>
                <a:off x="3496290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21" name="文本框 32">
              <a:extLst>
                <a:ext uri="{FF2B5EF4-FFF2-40B4-BE49-F238E27FC236}">
                  <a16:creationId xmlns:a16="http://schemas.microsoft.com/office/drawing/2014/main" id="{8BD8634C-504A-DD44-17BB-FC8A28A4D921}"/>
                </a:ext>
              </a:extLst>
            </p:cNvPr>
            <p:cNvSpPr txBox="1"/>
            <p:nvPr/>
          </p:nvSpPr>
          <p:spPr>
            <a:xfrm>
              <a:off x="3112268" y="2021318"/>
              <a:ext cx="1211670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Backward Elimination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grpSp>
        <p:nvGrpSpPr>
          <p:cNvPr id="33" name="组合 5">
            <a:extLst>
              <a:ext uri="{FF2B5EF4-FFF2-40B4-BE49-F238E27FC236}">
                <a16:creationId xmlns:a16="http://schemas.microsoft.com/office/drawing/2014/main" id="{EE6C6977-4CCA-CC74-8FF5-5901ECB0B74F}"/>
              </a:ext>
            </a:extLst>
          </p:cNvPr>
          <p:cNvGrpSpPr/>
          <p:nvPr/>
        </p:nvGrpSpPr>
        <p:grpSpPr>
          <a:xfrm>
            <a:off x="7749798" y="2304108"/>
            <a:ext cx="1615559" cy="2249783"/>
            <a:chOff x="6613481" y="1331538"/>
            <a:chExt cx="1211669" cy="1687337"/>
          </a:xfrm>
          <a:solidFill>
            <a:schemeClr val="accent2">
              <a:lumMod val="50000"/>
            </a:schemeClr>
          </a:solidFill>
        </p:grpSpPr>
        <p:grpSp>
          <p:nvGrpSpPr>
            <p:cNvPr id="36" name="组合 53">
              <a:extLst>
                <a:ext uri="{FF2B5EF4-FFF2-40B4-BE49-F238E27FC236}">
                  <a16:creationId xmlns:a16="http://schemas.microsoft.com/office/drawing/2014/main" id="{BFFBFA73-48E4-F41A-DE2E-621605506CEC}"/>
                </a:ext>
              </a:extLst>
            </p:cNvPr>
            <p:cNvGrpSpPr/>
            <p:nvPr/>
          </p:nvGrpSpPr>
          <p:grpSpPr>
            <a:xfrm>
              <a:off x="6613481" y="1331538"/>
              <a:ext cx="1211669" cy="1687337"/>
              <a:chOff x="7405322" y="1735735"/>
              <a:chExt cx="1654293" cy="2303723"/>
            </a:xfrm>
            <a:grpFill/>
          </p:grpSpPr>
          <p:sp>
            <p:nvSpPr>
              <p:cNvPr id="38" name="任意多边形 55">
                <a:extLst>
                  <a:ext uri="{FF2B5EF4-FFF2-40B4-BE49-F238E27FC236}">
                    <a16:creationId xmlns:a16="http://schemas.microsoft.com/office/drawing/2014/main" id="{E2580449-645F-044A-90C4-884331817C1F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39" name="任意多边形 56">
                <a:extLst>
                  <a:ext uri="{FF2B5EF4-FFF2-40B4-BE49-F238E27FC236}">
                    <a16:creationId xmlns:a16="http://schemas.microsoft.com/office/drawing/2014/main" id="{6FE3CBB7-E4BA-2227-2907-13C67D658EB4}"/>
                  </a:ext>
                </a:extLst>
              </p:cNvPr>
              <p:cNvSpPr/>
              <p:nvPr/>
            </p:nvSpPr>
            <p:spPr>
              <a:xfrm rot="5400000">
                <a:off x="7080607" y="2060450"/>
                <a:ext cx="2303723" cy="1654293"/>
              </a:xfrm>
              <a:custGeom>
                <a:avLst/>
                <a:gdLst>
                  <a:gd name="connsiteX0" fmla="*/ 287596 w 5488683"/>
                  <a:gd name="connsiteY0" fmla="*/ 0 h 3467100"/>
                  <a:gd name="connsiteX1" fmla="*/ 3904312 w 5488683"/>
                  <a:gd name="connsiteY1" fmla="*/ 0 h 3467100"/>
                  <a:gd name="connsiteX2" fmla="*/ 4107673 w 5488683"/>
                  <a:gd name="connsiteY2" fmla="*/ 84235 h 3467100"/>
                  <a:gd name="connsiteX3" fmla="*/ 4120504 w 5488683"/>
                  <a:gd name="connsiteY3" fmla="*/ 103266 h 3467100"/>
                  <a:gd name="connsiteX4" fmla="*/ 4132097 w 5488683"/>
                  <a:gd name="connsiteY4" fmla="*/ 114048 h 3467100"/>
                  <a:gd name="connsiteX5" fmla="*/ 5431942 w 5488683"/>
                  <a:gd name="connsiteY5" fmla="*/ 1592709 h 3467100"/>
                  <a:gd name="connsiteX6" fmla="*/ 5411241 w 5488683"/>
                  <a:gd name="connsiteY6" fmla="*/ 1914371 h 3467100"/>
                  <a:gd name="connsiteX7" fmla="*/ 5407389 w 5488683"/>
                  <a:gd name="connsiteY7" fmla="*/ 1917124 h 3467100"/>
                  <a:gd name="connsiteX8" fmla="*/ 5399001 w 5488683"/>
                  <a:gd name="connsiteY8" fmla="*/ 1931710 h 3467100"/>
                  <a:gd name="connsiteX9" fmla="*/ 4132097 w 5488683"/>
                  <a:gd name="connsiteY9" fmla="*/ 3372897 h 3467100"/>
                  <a:gd name="connsiteX10" fmla="*/ 4060071 w 5488683"/>
                  <a:gd name="connsiteY10" fmla="*/ 3427704 h 3467100"/>
                  <a:gd name="connsiteX11" fmla="*/ 4020167 w 5488683"/>
                  <a:gd name="connsiteY11" fmla="*/ 3442377 h 3467100"/>
                  <a:gd name="connsiteX12" fmla="*/ 4016258 w 5488683"/>
                  <a:gd name="connsiteY12" fmla="*/ 3444500 h 3467100"/>
                  <a:gd name="connsiteX13" fmla="*/ 3904312 w 5488683"/>
                  <a:gd name="connsiteY13" fmla="*/ 3467100 h 3467100"/>
                  <a:gd name="connsiteX14" fmla="*/ 287596 w 5488683"/>
                  <a:gd name="connsiteY14" fmla="*/ 3467100 h 3467100"/>
                  <a:gd name="connsiteX15" fmla="*/ 0 w 5488683"/>
                  <a:gd name="connsiteY15" fmla="*/ 3179504 h 3467100"/>
                  <a:gd name="connsiteX16" fmla="*/ 0 w 5488683"/>
                  <a:gd name="connsiteY16" fmla="*/ 287596 h 3467100"/>
                  <a:gd name="connsiteX17" fmla="*/ 287596 w 5488683"/>
                  <a:gd name="connsiteY17" fmla="*/ 0 h 346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488683" h="3467100">
                    <a:moveTo>
                      <a:pt x="287596" y="0"/>
                    </a:moveTo>
                    <a:lnTo>
                      <a:pt x="3904312" y="0"/>
                    </a:lnTo>
                    <a:cubicBezTo>
                      <a:pt x="3983730" y="0"/>
                      <a:pt x="4055629" y="32190"/>
                      <a:pt x="4107673" y="84235"/>
                    </a:cubicBezTo>
                    <a:lnTo>
                      <a:pt x="4120504" y="103266"/>
                    </a:lnTo>
                    <a:lnTo>
                      <a:pt x="4132097" y="114048"/>
                    </a:lnTo>
                    <a:lnTo>
                      <a:pt x="5431942" y="1592709"/>
                    </a:lnTo>
                    <a:cubicBezTo>
                      <a:pt x="5515051" y="1687251"/>
                      <a:pt x="5505782" y="1831263"/>
                      <a:pt x="5411241" y="1914371"/>
                    </a:cubicBezTo>
                    <a:lnTo>
                      <a:pt x="5407389" y="1917124"/>
                    </a:lnTo>
                    <a:lnTo>
                      <a:pt x="5399001" y="1931710"/>
                    </a:lnTo>
                    <a:lnTo>
                      <a:pt x="4132097" y="3372897"/>
                    </a:lnTo>
                    <a:cubicBezTo>
                      <a:pt x="4111320" y="3396533"/>
                      <a:pt x="4086737" y="3414838"/>
                      <a:pt x="4060071" y="3427704"/>
                    </a:cubicBezTo>
                    <a:lnTo>
                      <a:pt x="4020167" y="3442377"/>
                    </a:lnTo>
                    <a:lnTo>
                      <a:pt x="4016258" y="3444500"/>
                    </a:lnTo>
                    <a:cubicBezTo>
                      <a:pt x="3981850" y="3459053"/>
                      <a:pt x="3944021" y="3467100"/>
                      <a:pt x="3904312" y="3467100"/>
                    </a:cubicBezTo>
                    <a:lnTo>
                      <a:pt x="287596" y="3467100"/>
                    </a:lnTo>
                    <a:cubicBezTo>
                      <a:pt x="128761" y="3467100"/>
                      <a:pt x="0" y="3338339"/>
                      <a:pt x="0" y="3179504"/>
                    </a:cubicBezTo>
                    <a:lnTo>
                      <a:pt x="0" y="287596"/>
                    </a:lnTo>
                    <a:cubicBezTo>
                      <a:pt x="0" y="128761"/>
                      <a:pt x="128761" y="0"/>
                      <a:pt x="287596" y="0"/>
                    </a:cubicBezTo>
                    <a:close/>
                  </a:path>
                </a:pathLst>
              </a:custGeom>
              <a:grpFill/>
              <a:ln w="25400">
                <a:solidFill>
                  <a:schemeClr val="accent4">
                    <a:lumMod val="50000"/>
                  </a:schemeClr>
                </a:solidFill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35" name="文本框 32">
              <a:extLst>
                <a:ext uri="{FF2B5EF4-FFF2-40B4-BE49-F238E27FC236}">
                  <a16:creationId xmlns:a16="http://schemas.microsoft.com/office/drawing/2014/main" id="{71F7ADB4-5B40-237B-87BD-E498ADCF43E4}"/>
                </a:ext>
              </a:extLst>
            </p:cNvPr>
            <p:cNvSpPr txBox="1"/>
            <p:nvPr/>
          </p:nvSpPr>
          <p:spPr>
            <a:xfrm>
              <a:off x="6714413" y="2021318"/>
              <a:ext cx="945037" cy="2847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Predict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343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Multiple Linear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DFEDE-ADA2-6447-7477-CDDA18452701}"/>
                  </a:ext>
                </a:extLst>
              </p:cNvPr>
              <p:cNvSpPr txBox="1"/>
              <p:nvPr/>
            </p:nvSpPr>
            <p:spPr>
              <a:xfrm>
                <a:off x="1037307" y="4878641"/>
                <a:ext cx="10388741" cy="1631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General Equation: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𝐴𝑠𝑠𝑖𝑠𝑡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𝐴𝑠𝑠𝑠𝑖𝑠𝑡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𝐻𝑒𝑎𝑙𝑠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𝐻𝑒𝑎𝑙𝑠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𝐾𝑖𝑙𝑙𝑠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𝐾𝑖𝑙𝑙𝑠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 …+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endParaRPr lang="en-US" sz="28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en-US" sz="20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where n = 28 predictors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DFEDE-ADA2-6447-7477-CDDA18452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307" y="4878641"/>
                <a:ext cx="10388741" cy="1631216"/>
              </a:xfrm>
              <a:prstGeom prst="rect">
                <a:avLst/>
              </a:prstGeom>
              <a:blipFill>
                <a:blip r:embed="rId4"/>
                <a:stretch>
                  <a:fillRect l="-1467" b="-8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3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6">
            <a:extLst>
              <a:ext uri="{FF2B5EF4-FFF2-40B4-BE49-F238E27FC236}">
                <a16:creationId xmlns:a16="http://schemas.microsoft.com/office/drawing/2014/main" id="{F5CD499A-84A5-829C-61A7-3E6E7184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86" b="100000" l="0" r="100000">
                        <a14:foregroundMark x1="82171" y1="51131" x2="59408" y2="50679"/>
                        <a14:backgroundMark x1="91473" y1="41991" x2="86047" y2="34299"/>
                        <a14:backgroundMark x1="91966" y1="54118" x2="88090" y2="67059"/>
                        <a14:backgroundMark x1="84426" y1="75023" x2="75405" y2="81719"/>
                        <a14:backgroundMark x1="77026" y1="32217" x2="73573" y2="31493"/>
                        <a14:backgroundMark x1="67583" y1="33575" x2="65257" y2="31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819">
            <a:off x="-1272358" y="-468944"/>
            <a:ext cx="3108709" cy="2420806"/>
          </a:xfrm>
          <a:prstGeom prst="rect">
            <a:avLst/>
          </a:prstGeom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FF5D4659-8A9C-10C2-5180-2B3FE32F5A13}"/>
              </a:ext>
            </a:extLst>
          </p:cNvPr>
          <p:cNvSpPr/>
          <p:nvPr/>
        </p:nvSpPr>
        <p:spPr>
          <a:xfrm>
            <a:off x="1486538" y="549036"/>
            <a:ext cx="25279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What we did?</a:t>
            </a:r>
            <a:endParaRPr lang="zh-CN" altLang="en-US" sz="28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组合 8">
            <a:extLst>
              <a:ext uri="{FF2B5EF4-FFF2-40B4-BE49-F238E27FC236}">
                <a16:creationId xmlns:a16="http://schemas.microsoft.com/office/drawing/2014/main" id="{E6230BD8-623F-7532-9DCD-160F8A893886}"/>
              </a:ext>
            </a:extLst>
          </p:cNvPr>
          <p:cNvGrpSpPr/>
          <p:nvPr/>
        </p:nvGrpSpPr>
        <p:grpSpPr>
          <a:xfrm>
            <a:off x="41349" y="2630404"/>
            <a:ext cx="1615559" cy="2249783"/>
            <a:chOff x="1361666" y="1331538"/>
            <a:chExt cx="1211669" cy="1687337"/>
          </a:xfrm>
        </p:grpSpPr>
        <p:grpSp>
          <p:nvGrpSpPr>
            <p:cNvPr id="13" name="组合 36">
              <a:extLst>
                <a:ext uri="{FF2B5EF4-FFF2-40B4-BE49-F238E27FC236}">
                  <a16:creationId xmlns:a16="http://schemas.microsoft.com/office/drawing/2014/main" id="{5519CBD8-E973-8F5A-19F0-7B9D74F1AE60}"/>
                </a:ext>
              </a:extLst>
            </p:cNvPr>
            <p:cNvGrpSpPr/>
            <p:nvPr/>
          </p:nvGrpSpPr>
          <p:grpSpPr>
            <a:xfrm>
              <a:off x="1361666" y="1331538"/>
              <a:ext cx="1211669" cy="1687337"/>
              <a:chOff x="910749" y="1735735"/>
              <a:chExt cx="1654293" cy="2303723"/>
            </a:xfrm>
          </p:grpSpPr>
          <p:grpSp>
            <p:nvGrpSpPr>
              <p:cNvPr id="15" name="组合 37">
                <a:extLst>
                  <a:ext uri="{FF2B5EF4-FFF2-40B4-BE49-F238E27FC236}">
                    <a16:creationId xmlns:a16="http://schemas.microsoft.com/office/drawing/2014/main" id="{77B50E0A-F23F-9C8B-60AD-BA78F95FB5B1}"/>
                  </a:ext>
                </a:extLst>
              </p:cNvPr>
              <p:cNvGrpSpPr/>
              <p:nvPr/>
            </p:nvGrpSpPr>
            <p:grpSpPr>
              <a:xfrm>
                <a:off x="910749" y="1735735"/>
                <a:ext cx="1654293" cy="2303723"/>
                <a:chOff x="910749" y="1735735"/>
                <a:chExt cx="1654293" cy="2303723"/>
              </a:xfrm>
            </p:grpSpPr>
            <p:sp>
              <p:nvSpPr>
                <p:cNvPr id="17" name="任意多边形 40">
                  <a:extLst>
                    <a:ext uri="{FF2B5EF4-FFF2-40B4-BE49-F238E27FC236}">
                      <a16:creationId xmlns:a16="http://schemas.microsoft.com/office/drawing/2014/main" id="{DDEDFC25-E9A3-9F5E-9235-486D22E5C03B}"/>
                    </a:ext>
                  </a:extLst>
                </p:cNvPr>
                <p:cNvSpPr/>
                <p:nvPr/>
              </p:nvSpPr>
              <p:spPr>
                <a:xfrm rot="5400000">
                  <a:off x="586034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noFill/>
                <a:ln w="25400">
                  <a:noFill/>
                </a:ln>
                <a:effectLst>
                  <a:outerShdw blurRad="177800" dist="762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  <p:sp>
              <p:nvSpPr>
                <p:cNvPr id="18" name="任意多边形 41">
                  <a:extLst>
                    <a:ext uri="{FF2B5EF4-FFF2-40B4-BE49-F238E27FC236}">
                      <a16:creationId xmlns:a16="http://schemas.microsoft.com/office/drawing/2014/main" id="{21EE7909-7B31-BB11-3D0E-951B7820D2A9}"/>
                    </a:ext>
                  </a:extLst>
                </p:cNvPr>
                <p:cNvSpPr/>
                <p:nvPr/>
              </p:nvSpPr>
              <p:spPr>
                <a:xfrm rot="5400000">
                  <a:off x="586034" y="2060450"/>
                  <a:ext cx="2303723" cy="1654293"/>
                </a:xfrm>
                <a:custGeom>
                  <a:avLst/>
                  <a:gdLst>
                    <a:gd name="connsiteX0" fmla="*/ 287596 w 5488683"/>
                    <a:gd name="connsiteY0" fmla="*/ 0 h 3467100"/>
                    <a:gd name="connsiteX1" fmla="*/ 3904312 w 5488683"/>
                    <a:gd name="connsiteY1" fmla="*/ 0 h 3467100"/>
                    <a:gd name="connsiteX2" fmla="*/ 4107673 w 5488683"/>
                    <a:gd name="connsiteY2" fmla="*/ 84235 h 3467100"/>
                    <a:gd name="connsiteX3" fmla="*/ 4120504 w 5488683"/>
                    <a:gd name="connsiteY3" fmla="*/ 103266 h 3467100"/>
                    <a:gd name="connsiteX4" fmla="*/ 4132097 w 5488683"/>
                    <a:gd name="connsiteY4" fmla="*/ 114048 h 3467100"/>
                    <a:gd name="connsiteX5" fmla="*/ 5431942 w 5488683"/>
                    <a:gd name="connsiteY5" fmla="*/ 1592709 h 3467100"/>
                    <a:gd name="connsiteX6" fmla="*/ 5411241 w 5488683"/>
                    <a:gd name="connsiteY6" fmla="*/ 1914371 h 3467100"/>
                    <a:gd name="connsiteX7" fmla="*/ 5407389 w 5488683"/>
                    <a:gd name="connsiteY7" fmla="*/ 1917124 h 3467100"/>
                    <a:gd name="connsiteX8" fmla="*/ 5399001 w 5488683"/>
                    <a:gd name="connsiteY8" fmla="*/ 1931710 h 3467100"/>
                    <a:gd name="connsiteX9" fmla="*/ 4132097 w 5488683"/>
                    <a:gd name="connsiteY9" fmla="*/ 3372897 h 3467100"/>
                    <a:gd name="connsiteX10" fmla="*/ 4060071 w 5488683"/>
                    <a:gd name="connsiteY10" fmla="*/ 3427704 h 3467100"/>
                    <a:gd name="connsiteX11" fmla="*/ 4020167 w 5488683"/>
                    <a:gd name="connsiteY11" fmla="*/ 3442377 h 3467100"/>
                    <a:gd name="connsiteX12" fmla="*/ 4016258 w 5488683"/>
                    <a:gd name="connsiteY12" fmla="*/ 3444500 h 3467100"/>
                    <a:gd name="connsiteX13" fmla="*/ 3904312 w 5488683"/>
                    <a:gd name="connsiteY13" fmla="*/ 3467100 h 3467100"/>
                    <a:gd name="connsiteX14" fmla="*/ 287596 w 5488683"/>
                    <a:gd name="connsiteY14" fmla="*/ 3467100 h 3467100"/>
                    <a:gd name="connsiteX15" fmla="*/ 0 w 5488683"/>
                    <a:gd name="connsiteY15" fmla="*/ 3179504 h 3467100"/>
                    <a:gd name="connsiteX16" fmla="*/ 0 w 5488683"/>
                    <a:gd name="connsiteY16" fmla="*/ 287596 h 3467100"/>
                    <a:gd name="connsiteX17" fmla="*/ 287596 w 5488683"/>
                    <a:gd name="connsiteY17" fmla="*/ 0 h 346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5488683" h="3467100">
                      <a:moveTo>
                        <a:pt x="287596" y="0"/>
                      </a:moveTo>
                      <a:lnTo>
                        <a:pt x="3904312" y="0"/>
                      </a:lnTo>
                      <a:cubicBezTo>
                        <a:pt x="3983730" y="0"/>
                        <a:pt x="4055629" y="32190"/>
                        <a:pt x="4107673" y="84235"/>
                      </a:cubicBezTo>
                      <a:lnTo>
                        <a:pt x="4120504" y="103266"/>
                      </a:lnTo>
                      <a:lnTo>
                        <a:pt x="4132097" y="114048"/>
                      </a:lnTo>
                      <a:lnTo>
                        <a:pt x="5431942" y="1592709"/>
                      </a:lnTo>
                      <a:cubicBezTo>
                        <a:pt x="5515051" y="1687251"/>
                        <a:pt x="5505782" y="1831263"/>
                        <a:pt x="5411241" y="1914371"/>
                      </a:cubicBezTo>
                      <a:lnTo>
                        <a:pt x="5407389" y="1917124"/>
                      </a:lnTo>
                      <a:lnTo>
                        <a:pt x="5399001" y="1931710"/>
                      </a:lnTo>
                      <a:lnTo>
                        <a:pt x="4132097" y="3372897"/>
                      </a:lnTo>
                      <a:cubicBezTo>
                        <a:pt x="4111320" y="3396533"/>
                        <a:pt x="4086737" y="3414838"/>
                        <a:pt x="4060071" y="3427704"/>
                      </a:cubicBezTo>
                      <a:lnTo>
                        <a:pt x="4020167" y="3442377"/>
                      </a:lnTo>
                      <a:lnTo>
                        <a:pt x="4016258" y="3444500"/>
                      </a:lnTo>
                      <a:cubicBezTo>
                        <a:pt x="3981850" y="3459053"/>
                        <a:pt x="3944021" y="3467100"/>
                        <a:pt x="3904312" y="3467100"/>
                      </a:cubicBezTo>
                      <a:lnTo>
                        <a:pt x="287596" y="3467100"/>
                      </a:lnTo>
                      <a:cubicBezTo>
                        <a:pt x="128761" y="3467100"/>
                        <a:pt x="0" y="3338339"/>
                        <a:pt x="0" y="3179504"/>
                      </a:cubicBezTo>
                      <a:lnTo>
                        <a:pt x="0" y="287596"/>
                      </a:lnTo>
                      <a:cubicBezTo>
                        <a:pt x="0" y="128761"/>
                        <a:pt x="128761" y="0"/>
                        <a:pt x="28759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>
                  <a:noFill/>
                </a:ln>
                <a:effectLst>
                  <a:softEdge rad="254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867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字魂59号-创粗黑" panose="00000500000000000000" pitchFamily="2" charset="-122"/>
                  </a:endParaRPr>
                </a:p>
              </p:txBody>
            </p:sp>
          </p:grpSp>
          <p:sp>
            <p:nvSpPr>
              <p:cNvPr id="16" name="椭圆 38">
                <a:extLst>
                  <a:ext uri="{FF2B5EF4-FFF2-40B4-BE49-F238E27FC236}">
                    <a16:creationId xmlns:a16="http://schemas.microsoft.com/office/drawing/2014/main" id="{0012E6DC-C0EC-8546-EFC0-2610CB013BAC}"/>
                  </a:ext>
                </a:extLst>
              </p:cNvPr>
              <p:cNvSpPr/>
              <p:nvPr/>
            </p:nvSpPr>
            <p:spPr>
              <a:xfrm>
                <a:off x="1331433" y="1968337"/>
                <a:ext cx="812927" cy="812633"/>
              </a:xfrm>
              <a:prstGeom prst="ellipse">
                <a:avLst/>
              </a:prstGeom>
              <a:noFill/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7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endParaRPr>
              </a:p>
            </p:txBody>
          </p:sp>
        </p:grpSp>
        <p:sp>
          <p:nvSpPr>
            <p:cNvPr id="14" name="文本框 32">
              <a:extLst>
                <a:ext uri="{FF2B5EF4-FFF2-40B4-BE49-F238E27FC236}">
                  <a16:creationId xmlns:a16="http://schemas.microsoft.com/office/drawing/2014/main" id="{78CF97E6-ADA1-F7EC-2322-F15F4E78A2B7}"/>
                </a:ext>
              </a:extLst>
            </p:cNvPr>
            <p:cNvSpPr txBox="1"/>
            <p:nvPr/>
          </p:nvSpPr>
          <p:spPr>
            <a:xfrm>
              <a:off x="1383346" y="2021318"/>
              <a:ext cx="1189987" cy="500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67" b="1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字魂59号-创粗黑" panose="00000500000000000000" pitchFamily="2" charset="-122"/>
                </a:rPr>
                <a:t>Forward Selection</a:t>
              </a:r>
              <a:endParaRPr lang="zh-CN" altLang="en-US" sz="1867" b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endParaRPr>
            </a:p>
          </p:txBody>
        </p:sp>
      </p:grpSp>
      <p:sp>
        <p:nvSpPr>
          <p:cNvPr id="44" name="矩形 1">
            <a:extLst>
              <a:ext uri="{FF2B5EF4-FFF2-40B4-BE49-F238E27FC236}">
                <a16:creationId xmlns:a16="http://schemas.microsoft.com/office/drawing/2014/main" id="{DA79B1CF-90D8-61B6-3E99-899399A65083}"/>
              </a:ext>
            </a:extLst>
          </p:cNvPr>
          <p:cNvSpPr/>
          <p:nvPr/>
        </p:nvSpPr>
        <p:spPr>
          <a:xfrm>
            <a:off x="1529168" y="1345382"/>
            <a:ext cx="34369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solidFill>
                  <a:prstClr val="black">
                    <a:lumMod val="75000"/>
                    <a:lumOff val="25000"/>
                  </a:prst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字魂59号-创粗黑" panose="00000500000000000000" pitchFamily="2" charset="-122"/>
              </a:rPr>
              <a:t>Multiple Linear Regression</a:t>
            </a:r>
            <a:endParaRPr lang="zh-CN" altLang="en-US" sz="2000">
              <a:latin typeface="思源黑体 CN Medium" panose="020B0600000000000000" pitchFamily="34" charset="-122"/>
              <a:ea typeface="思源黑体 CN Medium" panose="020B0600000000000000" pitchFamily="34" charset="-122"/>
              <a:sym typeface="字魂59号-创粗黑" panose="00000500000000000000" pitchFamily="2" charset="-12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9454F4-4C46-4E8D-C7BA-F9BC6BD485EB}"/>
              </a:ext>
            </a:extLst>
          </p:cNvPr>
          <p:cNvGrpSpPr/>
          <p:nvPr/>
        </p:nvGrpSpPr>
        <p:grpSpPr>
          <a:xfrm>
            <a:off x="1928990" y="1886330"/>
            <a:ext cx="8968738" cy="1868965"/>
            <a:chOff x="1928990" y="1886330"/>
            <a:chExt cx="8968738" cy="1868965"/>
          </a:xfrm>
        </p:grpSpPr>
        <p:pic>
          <p:nvPicPr>
            <p:cNvPr id="4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ADBE9B8-3E4F-EE87-72ED-F832448D4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361"/>
            <a:stretch/>
          </p:blipFill>
          <p:spPr>
            <a:xfrm>
              <a:off x="1928990" y="1886330"/>
              <a:ext cx="8968738" cy="1844226"/>
            </a:xfrm>
            <a:prstGeom prst="rect">
              <a:avLst/>
            </a:prstGeom>
          </p:spPr>
        </p:pic>
        <p:sp>
          <p:nvSpPr>
            <p:cNvPr id="7" name="Frame 6">
              <a:extLst>
                <a:ext uri="{FF2B5EF4-FFF2-40B4-BE49-F238E27FC236}">
                  <a16:creationId xmlns:a16="http://schemas.microsoft.com/office/drawing/2014/main" id="{08C392C4-3117-A32A-A422-11F5B7089F92}"/>
                </a:ext>
              </a:extLst>
            </p:cNvPr>
            <p:cNvSpPr/>
            <p:nvPr/>
          </p:nvSpPr>
          <p:spPr>
            <a:xfrm>
              <a:off x="8114601" y="2929465"/>
              <a:ext cx="1911928" cy="825830"/>
            </a:xfrm>
            <a:prstGeom prst="frame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919066-4B06-FC41-7BB0-9B749E778E22}"/>
              </a:ext>
            </a:extLst>
          </p:cNvPr>
          <p:cNvGrpSpPr/>
          <p:nvPr/>
        </p:nvGrpSpPr>
        <p:grpSpPr>
          <a:xfrm>
            <a:off x="1929059" y="4461876"/>
            <a:ext cx="8968670" cy="1894626"/>
            <a:chOff x="1929059" y="4461876"/>
            <a:chExt cx="8968670" cy="1894626"/>
          </a:xfrm>
        </p:grpSpPr>
        <p:pic>
          <p:nvPicPr>
            <p:cNvPr id="10" name="Picture 9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3C7D752-C788-55EB-AA24-B8DAE37C8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5832"/>
            <a:stretch/>
          </p:blipFill>
          <p:spPr>
            <a:xfrm>
              <a:off x="1929059" y="4461876"/>
              <a:ext cx="8968670" cy="1847088"/>
            </a:xfrm>
            <a:prstGeom prst="rect">
              <a:avLst/>
            </a:prstGeom>
          </p:spPr>
        </p:pic>
        <p:sp>
          <p:nvSpPr>
            <p:cNvPr id="11" name="Frame 10">
              <a:extLst>
                <a:ext uri="{FF2B5EF4-FFF2-40B4-BE49-F238E27FC236}">
                  <a16:creationId xmlns:a16="http://schemas.microsoft.com/office/drawing/2014/main" id="{22E469F6-42F5-735D-2BF1-569F831AA9C1}"/>
                </a:ext>
              </a:extLst>
            </p:cNvPr>
            <p:cNvSpPr/>
            <p:nvPr/>
          </p:nvSpPr>
          <p:spPr>
            <a:xfrm>
              <a:off x="8162101" y="5530672"/>
              <a:ext cx="1911928" cy="825830"/>
            </a:xfrm>
            <a:prstGeom prst="frame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1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"/>
</p:tagLst>
</file>

<file path=ppt/theme/theme1.xml><?xml version="1.0" encoding="utf-8"?>
<a:theme xmlns:a="http://schemas.openxmlformats.org/drawingml/2006/main" name="第一PPT，www.1ppt.com">
  <a:themeElements>
    <a:clrScheme name="自定义 61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49140"/>
      </a:accent1>
      <a:accent2>
        <a:srgbClr val="34A9B3"/>
      </a:accent2>
      <a:accent3>
        <a:srgbClr val="E49140"/>
      </a:accent3>
      <a:accent4>
        <a:srgbClr val="34A9B3"/>
      </a:accent4>
      <a:accent5>
        <a:srgbClr val="E49140"/>
      </a:accent5>
      <a:accent6>
        <a:srgbClr val="34A9B3"/>
      </a:accent6>
      <a:hlink>
        <a:srgbClr val="E49140"/>
      </a:hlink>
      <a:folHlink>
        <a:srgbClr val="34A9B3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Macintosh PowerPoint</Application>
  <PresentationFormat>Widescreen</PresentationFormat>
  <Paragraphs>152</Paragraphs>
  <Slides>26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微软雅黑</vt:lpstr>
      <vt:lpstr>AkayaKanadaka</vt:lpstr>
      <vt:lpstr>Arial</vt:lpstr>
      <vt:lpstr>Cambria Math</vt:lpstr>
      <vt:lpstr>Open Sans</vt:lpstr>
      <vt:lpstr>思源黑体 CN Heavy</vt:lpstr>
      <vt:lpstr>思源黑体 CN Medium</vt:lpstr>
      <vt:lpstr>第一PPT，www.1ppt.com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007</dc:creator>
  <cp:lastModifiedBy>Nistha Kumar</cp:lastModifiedBy>
  <cp:revision>2</cp:revision>
  <dcterms:created xsi:type="dcterms:W3CDTF">2019-03-12T14:06:10Z</dcterms:created>
  <dcterms:modified xsi:type="dcterms:W3CDTF">2024-03-20T06:36:05Z</dcterms:modified>
</cp:coreProperties>
</file>